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1" r:id="rId6"/>
    <p:sldId id="260" r:id="rId7"/>
    <p:sldId id="257" r:id="rId8"/>
    <p:sldId id="258" r:id="rId9"/>
    <p:sldId id="259" r:id="rId10"/>
    <p:sldId id="263" r:id="rId11"/>
    <p:sldId id="290" r:id="rId12"/>
    <p:sldId id="264" r:id="rId13"/>
    <p:sldId id="266" r:id="rId14"/>
    <p:sldId id="287" r:id="rId15"/>
    <p:sldId id="288" r:id="rId16"/>
    <p:sldId id="289" r:id="rId17"/>
    <p:sldId id="281" r:id="rId18"/>
    <p:sldId id="282" r:id="rId19"/>
    <p:sldId id="267" r:id="rId20"/>
    <p:sldId id="286" r:id="rId21"/>
    <p:sldId id="269" r:id="rId22"/>
    <p:sldId id="271" r:id="rId23"/>
    <p:sldId id="272" r:id="rId24"/>
    <p:sldId id="273" r:id="rId25"/>
    <p:sldId id="274" r:id="rId26"/>
    <p:sldId id="275" r:id="rId27"/>
    <p:sldId id="276" r:id="rId28"/>
    <p:sldId id="278" r:id="rId29"/>
    <p:sldId id="279"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7FB118-4BF9-43C8-B47C-449742ECC548}" v="6" dt="2025-08-20T15:32:12.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81"/>
    <p:restoredTop sz="94665"/>
  </p:normalViewPr>
  <p:slideViewPr>
    <p:cSldViewPr snapToGrid="0" snapToObjects="1">
      <p:cViewPr varScale="1">
        <p:scale>
          <a:sx n="78" d="100"/>
          <a:sy n="78" d="100"/>
        </p:scale>
        <p:origin x="1306"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Joseph" userId="b03221be-39c7-4232-9cd2-590c48bceb16" providerId="ADAL" clId="{D67FB118-4BF9-43C8-B47C-449742ECC548}"/>
    <pc:docChg chg="undo redo custSel modSld">
      <pc:chgData name="Lee, Joseph" userId="b03221be-39c7-4232-9cd2-590c48bceb16" providerId="ADAL" clId="{D67FB118-4BF9-43C8-B47C-449742ECC548}" dt="2025-08-26T12:30:27.099" v="450" actId="20577"/>
      <pc:docMkLst>
        <pc:docMk/>
      </pc:docMkLst>
      <pc:sldChg chg="modSp mod">
        <pc:chgData name="Lee, Joseph" userId="b03221be-39c7-4232-9cd2-590c48bceb16" providerId="ADAL" clId="{D67FB118-4BF9-43C8-B47C-449742ECC548}" dt="2025-08-20T15:12:28.301" v="30" actId="20577"/>
        <pc:sldMkLst>
          <pc:docMk/>
          <pc:sldMk cId="0" sldId="256"/>
        </pc:sldMkLst>
        <pc:spChg chg="mod">
          <ac:chgData name="Lee, Joseph" userId="b03221be-39c7-4232-9cd2-590c48bceb16" providerId="ADAL" clId="{D67FB118-4BF9-43C8-B47C-449742ECC548}" dt="2025-08-20T15:11:45.654" v="0"/>
          <ac:spMkLst>
            <pc:docMk/>
            <pc:sldMk cId="0" sldId="256"/>
            <ac:spMk id="2" creationId="{00000000-0000-0000-0000-000000000000}"/>
          </ac:spMkLst>
        </pc:spChg>
        <pc:spChg chg="mod">
          <ac:chgData name="Lee, Joseph" userId="b03221be-39c7-4232-9cd2-590c48bceb16" providerId="ADAL" clId="{D67FB118-4BF9-43C8-B47C-449742ECC548}" dt="2025-08-20T15:12:28.301" v="30" actId="20577"/>
          <ac:spMkLst>
            <pc:docMk/>
            <pc:sldMk cId="0" sldId="256"/>
            <ac:spMk id="3" creationId="{00000000-0000-0000-0000-000000000000}"/>
          </ac:spMkLst>
        </pc:spChg>
      </pc:sldChg>
      <pc:sldChg chg="modSp">
        <pc:chgData name="Lee, Joseph" userId="b03221be-39c7-4232-9cd2-590c48bceb16" providerId="ADAL" clId="{D67FB118-4BF9-43C8-B47C-449742ECC548}" dt="2025-08-20T15:11:45.654" v="0"/>
        <pc:sldMkLst>
          <pc:docMk/>
          <pc:sldMk cId="2966656935" sldId="257"/>
        </pc:sldMkLst>
        <pc:spChg chg="mod">
          <ac:chgData name="Lee, Joseph" userId="b03221be-39c7-4232-9cd2-590c48bceb16" providerId="ADAL" clId="{D67FB118-4BF9-43C8-B47C-449742ECC548}" dt="2025-08-20T15:11:45.654" v="0"/>
          <ac:spMkLst>
            <pc:docMk/>
            <pc:sldMk cId="2966656935" sldId="257"/>
            <ac:spMk id="2" creationId="{00000000-0000-0000-0000-000000000000}"/>
          </ac:spMkLst>
        </pc:spChg>
      </pc:sldChg>
      <pc:sldChg chg="modSp mod">
        <pc:chgData name="Lee, Joseph" userId="b03221be-39c7-4232-9cd2-590c48bceb16" providerId="ADAL" clId="{D67FB118-4BF9-43C8-B47C-449742ECC548}" dt="2025-08-20T15:15:33.969" v="121" actId="20577"/>
        <pc:sldMkLst>
          <pc:docMk/>
          <pc:sldMk cId="236121584" sldId="258"/>
        </pc:sldMkLst>
        <pc:spChg chg="mod">
          <ac:chgData name="Lee, Joseph" userId="b03221be-39c7-4232-9cd2-590c48bceb16" providerId="ADAL" clId="{D67FB118-4BF9-43C8-B47C-449742ECC548}" dt="2025-08-20T15:11:45.654" v="0"/>
          <ac:spMkLst>
            <pc:docMk/>
            <pc:sldMk cId="236121584" sldId="258"/>
            <ac:spMk id="2" creationId="{00000000-0000-0000-0000-000000000000}"/>
          </ac:spMkLst>
        </pc:spChg>
        <pc:spChg chg="mod">
          <ac:chgData name="Lee, Joseph" userId="b03221be-39c7-4232-9cd2-590c48bceb16" providerId="ADAL" clId="{D67FB118-4BF9-43C8-B47C-449742ECC548}" dt="2025-08-20T15:15:33.969" v="121" actId="20577"/>
          <ac:spMkLst>
            <pc:docMk/>
            <pc:sldMk cId="236121584" sldId="258"/>
            <ac:spMk id="3" creationId="{00000000-0000-0000-0000-000000000000}"/>
          </ac:spMkLst>
        </pc:spChg>
      </pc:sldChg>
      <pc:sldChg chg="modSp">
        <pc:chgData name="Lee, Joseph" userId="b03221be-39c7-4232-9cd2-590c48bceb16" providerId="ADAL" clId="{D67FB118-4BF9-43C8-B47C-449742ECC548}" dt="2025-08-20T15:11:45.654" v="0"/>
        <pc:sldMkLst>
          <pc:docMk/>
          <pc:sldMk cId="3742501273" sldId="259"/>
        </pc:sldMkLst>
        <pc:spChg chg="mod">
          <ac:chgData name="Lee, Joseph" userId="b03221be-39c7-4232-9cd2-590c48bceb16" providerId="ADAL" clId="{D67FB118-4BF9-43C8-B47C-449742ECC548}" dt="2025-08-20T15:11:45.654" v="0"/>
          <ac:spMkLst>
            <pc:docMk/>
            <pc:sldMk cId="3742501273" sldId="259"/>
            <ac:spMk id="2" creationId="{00000000-0000-0000-0000-000000000000}"/>
          </ac:spMkLst>
        </pc:spChg>
      </pc:sldChg>
      <pc:sldChg chg="modSp mod">
        <pc:chgData name="Lee, Joseph" userId="b03221be-39c7-4232-9cd2-590c48bceb16" providerId="ADAL" clId="{D67FB118-4BF9-43C8-B47C-449742ECC548}" dt="2025-08-26T12:30:27.099" v="450" actId="20577"/>
        <pc:sldMkLst>
          <pc:docMk/>
          <pc:sldMk cId="1894853387" sldId="260"/>
        </pc:sldMkLst>
        <pc:spChg chg="mod">
          <ac:chgData name="Lee, Joseph" userId="b03221be-39c7-4232-9cd2-590c48bceb16" providerId="ADAL" clId="{D67FB118-4BF9-43C8-B47C-449742ECC548}" dt="2025-08-20T15:11:45.654" v="0"/>
          <ac:spMkLst>
            <pc:docMk/>
            <pc:sldMk cId="1894853387" sldId="260"/>
            <ac:spMk id="2" creationId="{00000000-0000-0000-0000-000000000000}"/>
          </ac:spMkLst>
        </pc:spChg>
        <pc:spChg chg="mod">
          <ac:chgData name="Lee, Joseph" userId="b03221be-39c7-4232-9cd2-590c48bceb16" providerId="ADAL" clId="{D67FB118-4BF9-43C8-B47C-449742ECC548}" dt="2025-08-26T12:30:27.099" v="450" actId="20577"/>
          <ac:spMkLst>
            <pc:docMk/>
            <pc:sldMk cId="1894853387" sldId="260"/>
            <ac:spMk id="3" creationId="{00000000-0000-0000-0000-000000000000}"/>
          </ac:spMkLst>
        </pc:spChg>
      </pc:sldChg>
      <pc:sldChg chg="modSp mod">
        <pc:chgData name="Lee, Joseph" userId="b03221be-39c7-4232-9cd2-590c48bceb16" providerId="ADAL" clId="{D67FB118-4BF9-43C8-B47C-449742ECC548}" dt="2025-08-20T15:13:24.670" v="45" actId="20577"/>
        <pc:sldMkLst>
          <pc:docMk/>
          <pc:sldMk cId="2982042252" sldId="261"/>
        </pc:sldMkLst>
        <pc:spChg chg="mod">
          <ac:chgData name="Lee, Joseph" userId="b03221be-39c7-4232-9cd2-590c48bceb16" providerId="ADAL" clId="{D67FB118-4BF9-43C8-B47C-449742ECC548}" dt="2025-08-20T15:13:24.670" v="45" actId="20577"/>
          <ac:spMkLst>
            <pc:docMk/>
            <pc:sldMk cId="2982042252" sldId="261"/>
            <ac:spMk id="2" creationId="{00000000-0000-0000-0000-000000000000}"/>
          </ac:spMkLst>
        </pc:spChg>
      </pc:sldChg>
      <pc:sldChg chg="modSp">
        <pc:chgData name="Lee, Joseph" userId="b03221be-39c7-4232-9cd2-590c48bceb16" providerId="ADAL" clId="{D67FB118-4BF9-43C8-B47C-449742ECC548}" dt="2025-08-20T15:11:45.654" v="0"/>
        <pc:sldMkLst>
          <pc:docMk/>
          <pc:sldMk cId="1467668680" sldId="263"/>
        </pc:sldMkLst>
        <pc:spChg chg="mod">
          <ac:chgData name="Lee, Joseph" userId="b03221be-39c7-4232-9cd2-590c48bceb16" providerId="ADAL" clId="{D67FB118-4BF9-43C8-B47C-449742ECC548}" dt="2025-08-20T15:11:45.654" v="0"/>
          <ac:spMkLst>
            <pc:docMk/>
            <pc:sldMk cId="1467668680" sldId="263"/>
            <ac:spMk id="2" creationId="{00000000-0000-0000-0000-000000000000}"/>
          </ac:spMkLst>
        </pc:spChg>
      </pc:sldChg>
      <pc:sldChg chg="modSp">
        <pc:chgData name="Lee, Joseph" userId="b03221be-39c7-4232-9cd2-590c48bceb16" providerId="ADAL" clId="{D67FB118-4BF9-43C8-B47C-449742ECC548}" dt="2025-08-20T15:11:45.654" v="0"/>
        <pc:sldMkLst>
          <pc:docMk/>
          <pc:sldMk cId="193768414" sldId="264"/>
        </pc:sldMkLst>
        <pc:spChg chg="mod">
          <ac:chgData name="Lee, Joseph" userId="b03221be-39c7-4232-9cd2-590c48bceb16" providerId="ADAL" clId="{D67FB118-4BF9-43C8-B47C-449742ECC548}" dt="2025-08-20T15:11:45.654" v="0"/>
          <ac:spMkLst>
            <pc:docMk/>
            <pc:sldMk cId="193768414" sldId="264"/>
            <ac:spMk id="2" creationId="{00000000-0000-0000-0000-000000000000}"/>
          </ac:spMkLst>
        </pc:spChg>
      </pc:sldChg>
      <pc:sldChg chg="modSp mod">
        <pc:chgData name="Lee, Joseph" userId="b03221be-39c7-4232-9cd2-590c48bceb16" providerId="ADAL" clId="{D67FB118-4BF9-43C8-B47C-449742ECC548}" dt="2025-08-20T15:17:15.641" v="164" actId="20577"/>
        <pc:sldMkLst>
          <pc:docMk/>
          <pc:sldMk cId="510495503" sldId="266"/>
        </pc:sldMkLst>
        <pc:spChg chg="mod">
          <ac:chgData name="Lee, Joseph" userId="b03221be-39c7-4232-9cd2-590c48bceb16" providerId="ADAL" clId="{D67FB118-4BF9-43C8-B47C-449742ECC548}" dt="2025-08-20T15:11:45.654" v="0"/>
          <ac:spMkLst>
            <pc:docMk/>
            <pc:sldMk cId="510495503" sldId="266"/>
            <ac:spMk id="2" creationId="{00000000-0000-0000-0000-000000000000}"/>
          </ac:spMkLst>
        </pc:spChg>
        <pc:spChg chg="mod">
          <ac:chgData name="Lee, Joseph" userId="b03221be-39c7-4232-9cd2-590c48bceb16" providerId="ADAL" clId="{D67FB118-4BF9-43C8-B47C-449742ECC548}" dt="2025-08-20T15:17:15.641" v="164" actId="20577"/>
          <ac:spMkLst>
            <pc:docMk/>
            <pc:sldMk cId="510495503" sldId="266"/>
            <ac:spMk id="3" creationId="{00000000-0000-0000-0000-000000000000}"/>
          </ac:spMkLst>
        </pc:spChg>
      </pc:sldChg>
      <pc:sldChg chg="modSp">
        <pc:chgData name="Lee, Joseph" userId="b03221be-39c7-4232-9cd2-590c48bceb16" providerId="ADAL" clId="{D67FB118-4BF9-43C8-B47C-449742ECC548}" dt="2025-08-20T15:11:45.654" v="0"/>
        <pc:sldMkLst>
          <pc:docMk/>
          <pc:sldMk cId="1583131560" sldId="269"/>
        </pc:sldMkLst>
        <pc:spChg chg="mod">
          <ac:chgData name="Lee, Joseph" userId="b03221be-39c7-4232-9cd2-590c48bceb16" providerId="ADAL" clId="{D67FB118-4BF9-43C8-B47C-449742ECC548}" dt="2025-08-20T15:11:45.654" v="0"/>
          <ac:spMkLst>
            <pc:docMk/>
            <pc:sldMk cId="1583131560" sldId="269"/>
            <ac:spMk id="2" creationId="{00000000-0000-0000-0000-000000000000}"/>
          </ac:spMkLst>
        </pc:spChg>
      </pc:sldChg>
      <pc:sldChg chg="modSp">
        <pc:chgData name="Lee, Joseph" userId="b03221be-39c7-4232-9cd2-590c48bceb16" providerId="ADAL" clId="{D67FB118-4BF9-43C8-B47C-449742ECC548}" dt="2025-08-20T15:11:45.654" v="0"/>
        <pc:sldMkLst>
          <pc:docMk/>
          <pc:sldMk cId="679860143" sldId="271"/>
        </pc:sldMkLst>
        <pc:spChg chg="mod">
          <ac:chgData name="Lee, Joseph" userId="b03221be-39c7-4232-9cd2-590c48bceb16" providerId="ADAL" clId="{D67FB118-4BF9-43C8-B47C-449742ECC548}" dt="2025-08-20T15:11:45.654" v="0"/>
          <ac:spMkLst>
            <pc:docMk/>
            <pc:sldMk cId="679860143" sldId="271"/>
            <ac:spMk id="2" creationId="{00000000-0000-0000-0000-000000000000}"/>
          </ac:spMkLst>
        </pc:spChg>
      </pc:sldChg>
      <pc:sldChg chg="modSp">
        <pc:chgData name="Lee, Joseph" userId="b03221be-39c7-4232-9cd2-590c48bceb16" providerId="ADAL" clId="{D67FB118-4BF9-43C8-B47C-449742ECC548}" dt="2025-08-20T15:11:45.654" v="0"/>
        <pc:sldMkLst>
          <pc:docMk/>
          <pc:sldMk cId="1943115172" sldId="272"/>
        </pc:sldMkLst>
        <pc:spChg chg="mod">
          <ac:chgData name="Lee, Joseph" userId="b03221be-39c7-4232-9cd2-590c48bceb16" providerId="ADAL" clId="{D67FB118-4BF9-43C8-B47C-449742ECC548}" dt="2025-08-20T15:11:45.654" v="0"/>
          <ac:spMkLst>
            <pc:docMk/>
            <pc:sldMk cId="1943115172" sldId="272"/>
            <ac:spMk id="2" creationId="{00000000-0000-0000-0000-000000000000}"/>
          </ac:spMkLst>
        </pc:spChg>
      </pc:sldChg>
      <pc:sldChg chg="modSp mod">
        <pc:chgData name="Lee, Joseph" userId="b03221be-39c7-4232-9cd2-590c48bceb16" providerId="ADAL" clId="{D67FB118-4BF9-43C8-B47C-449742ECC548}" dt="2025-08-20T15:26:25.380" v="252" actId="255"/>
        <pc:sldMkLst>
          <pc:docMk/>
          <pc:sldMk cId="1098435513" sldId="273"/>
        </pc:sldMkLst>
        <pc:spChg chg="mod">
          <ac:chgData name="Lee, Joseph" userId="b03221be-39c7-4232-9cd2-590c48bceb16" providerId="ADAL" clId="{D67FB118-4BF9-43C8-B47C-449742ECC548}" dt="2025-08-20T15:11:45.654" v="0"/>
          <ac:spMkLst>
            <pc:docMk/>
            <pc:sldMk cId="1098435513" sldId="273"/>
            <ac:spMk id="2" creationId="{00000000-0000-0000-0000-000000000000}"/>
          </ac:spMkLst>
        </pc:spChg>
        <pc:spChg chg="mod">
          <ac:chgData name="Lee, Joseph" userId="b03221be-39c7-4232-9cd2-590c48bceb16" providerId="ADAL" clId="{D67FB118-4BF9-43C8-B47C-449742ECC548}" dt="2025-08-20T15:26:25.380" v="252" actId="255"/>
          <ac:spMkLst>
            <pc:docMk/>
            <pc:sldMk cId="1098435513" sldId="273"/>
            <ac:spMk id="3" creationId="{00000000-0000-0000-0000-000000000000}"/>
          </ac:spMkLst>
        </pc:spChg>
      </pc:sldChg>
      <pc:sldChg chg="modSp">
        <pc:chgData name="Lee, Joseph" userId="b03221be-39c7-4232-9cd2-590c48bceb16" providerId="ADAL" clId="{D67FB118-4BF9-43C8-B47C-449742ECC548}" dt="2025-08-20T15:11:45.654" v="0"/>
        <pc:sldMkLst>
          <pc:docMk/>
          <pc:sldMk cId="2639059878" sldId="274"/>
        </pc:sldMkLst>
        <pc:spChg chg="mod">
          <ac:chgData name="Lee, Joseph" userId="b03221be-39c7-4232-9cd2-590c48bceb16" providerId="ADAL" clId="{D67FB118-4BF9-43C8-B47C-449742ECC548}" dt="2025-08-20T15:11:45.654" v="0"/>
          <ac:spMkLst>
            <pc:docMk/>
            <pc:sldMk cId="2639059878" sldId="274"/>
            <ac:spMk id="2" creationId="{00000000-0000-0000-0000-000000000000}"/>
          </ac:spMkLst>
        </pc:spChg>
      </pc:sldChg>
      <pc:sldChg chg="modSp mod">
        <pc:chgData name="Lee, Joseph" userId="b03221be-39c7-4232-9cd2-590c48bceb16" providerId="ADAL" clId="{D67FB118-4BF9-43C8-B47C-449742ECC548}" dt="2025-08-20T15:28:02.904" v="318" actId="20577"/>
        <pc:sldMkLst>
          <pc:docMk/>
          <pc:sldMk cId="3506200523" sldId="275"/>
        </pc:sldMkLst>
        <pc:spChg chg="mod">
          <ac:chgData name="Lee, Joseph" userId="b03221be-39c7-4232-9cd2-590c48bceb16" providerId="ADAL" clId="{D67FB118-4BF9-43C8-B47C-449742ECC548}" dt="2025-08-20T15:11:45.654" v="0"/>
          <ac:spMkLst>
            <pc:docMk/>
            <pc:sldMk cId="3506200523" sldId="275"/>
            <ac:spMk id="2" creationId="{00000000-0000-0000-0000-000000000000}"/>
          </ac:spMkLst>
        </pc:spChg>
        <pc:spChg chg="mod">
          <ac:chgData name="Lee, Joseph" userId="b03221be-39c7-4232-9cd2-590c48bceb16" providerId="ADAL" clId="{D67FB118-4BF9-43C8-B47C-449742ECC548}" dt="2025-08-20T15:28:02.904" v="318" actId="20577"/>
          <ac:spMkLst>
            <pc:docMk/>
            <pc:sldMk cId="3506200523" sldId="275"/>
            <ac:spMk id="3" creationId="{00000000-0000-0000-0000-000000000000}"/>
          </ac:spMkLst>
        </pc:spChg>
      </pc:sldChg>
      <pc:sldChg chg="modSp">
        <pc:chgData name="Lee, Joseph" userId="b03221be-39c7-4232-9cd2-590c48bceb16" providerId="ADAL" clId="{D67FB118-4BF9-43C8-B47C-449742ECC548}" dt="2025-08-20T15:11:45.654" v="0"/>
        <pc:sldMkLst>
          <pc:docMk/>
          <pc:sldMk cId="2732152282" sldId="276"/>
        </pc:sldMkLst>
        <pc:spChg chg="mod">
          <ac:chgData name="Lee, Joseph" userId="b03221be-39c7-4232-9cd2-590c48bceb16" providerId="ADAL" clId="{D67FB118-4BF9-43C8-B47C-449742ECC548}" dt="2025-08-20T15:11:45.654" v="0"/>
          <ac:spMkLst>
            <pc:docMk/>
            <pc:sldMk cId="2732152282" sldId="276"/>
            <ac:spMk id="2" creationId="{00000000-0000-0000-0000-000000000000}"/>
          </ac:spMkLst>
        </pc:spChg>
      </pc:sldChg>
      <pc:sldChg chg="modSp mod">
        <pc:chgData name="Lee, Joseph" userId="b03221be-39c7-4232-9cd2-590c48bceb16" providerId="ADAL" clId="{D67FB118-4BF9-43C8-B47C-449742ECC548}" dt="2025-08-20T15:28:37.632" v="356" actId="20577"/>
        <pc:sldMkLst>
          <pc:docMk/>
          <pc:sldMk cId="4245943015" sldId="278"/>
        </pc:sldMkLst>
        <pc:spChg chg="mod">
          <ac:chgData name="Lee, Joseph" userId="b03221be-39c7-4232-9cd2-590c48bceb16" providerId="ADAL" clId="{D67FB118-4BF9-43C8-B47C-449742ECC548}" dt="2025-08-20T15:11:45.654" v="0"/>
          <ac:spMkLst>
            <pc:docMk/>
            <pc:sldMk cId="4245943015" sldId="278"/>
            <ac:spMk id="2" creationId="{00000000-0000-0000-0000-000000000000}"/>
          </ac:spMkLst>
        </pc:spChg>
        <pc:spChg chg="mod">
          <ac:chgData name="Lee, Joseph" userId="b03221be-39c7-4232-9cd2-590c48bceb16" providerId="ADAL" clId="{D67FB118-4BF9-43C8-B47C-449742ECC548}" dt="2025-08-20T15:28:37.632" v="356" actId="20577"/>
          <ac:spMkLst>
            <pc:docMk/>
            <pc:sldMk cId="4245943015" sldId="278"/>
            <ac:spMk id="3" creationId="{00000000-0000-0000-0000-000000000000}"/>
          </ac:spMkLst>
        </pc:spChg>
      </pc:sldChg>
      <pc:sldChg chg="modSp">
        <pc:chgData name="Lee, Joseph" userId="b03221be-39c7-4232-9cd2-590c48bceb16" providerId="ADAL" clId="{D67FB118-4BF9-43C8-B47C-449742ECC548}" dt="2025-08-20T15:11:45.654" v="0"/>
        <pc:sldMkLst>
          <pc:docMk/>
          <pc:sldMk cId="919082434" sldId="279"/>
        </pc:sldMkLst>
        <pc:spChg chg="mod">
          <ac:chgData name="Lee, Joseph" userId="b03221be-39c7-4232-9cd2-590c48bceb16" providerId="ADAL" clId="{D67FB118-4BF9-43C8-B47C-449742ECC548}" dt="2025-08-20T15:11:45.654" v="0"/>
          <ac:spMkLst>
            <pc:docMk/>
            <pc:sldMk cId="919082434" sldId="279"/>
            <ac:spMk id="2" creationId="{00000000-0000-0000-0000-000000000000}"/>
          </ac:spMkLst>
        </pc:spChg>
      </pc:sldChg>
      <pc:sldChg chg="modSp mod">
        <pc:chgData name="Lee, Joseph" userId="b03221be-39c7-4232-9cd2-590c48bceb16" providerId="ADAL" clId="{D67FB118-4BF9-43C8-B47C-449742ECC548}" dt="2025-08-20T15:18:11.017" v="188" actId="20577"/>
        <pc:sldMkLst>
          <pc:docMk/>
          <pc:sldMk cId="3030693999" sldId="287"/>
        </pc:sldMkLst>
        <pc:spChg chg="mod">
          <ac:chgData name="Lee, Joseph" userId="b03221be-39c7-4232-9cd2-590c48bceb16" providerId="ADAL" clId="{D67FB118-4BF9-43C8-B47C-449742ECC548}" dt="2025-08-20T15:11:45.654" v="0"/>
          <ac:spMkLst>
            <pc:docMk/>
            <pc:sldMk cId="3030693999" sldId="287"/>
            <ac:spMk id="2" creationId="{5005307A-46F1-45EC-BE6B-F765E97A6905}"/>
          </ac:spMkLst>
        </pc:spChg>
        <pc:spChg chg="mod">
          <ac:chgData name="Lee, Joseph" userId="b03221be-39c7-4232-9cd2-590c48bceb16" providerId="ADAL" clId="{D67FB118-4BF9-43C8-B47C-449742ECC548}" dt="2025-08-20T15:18:11.017" v="188" actId="20577"/>
          <ac:spMkLst>
            <pc:docMk/>
            <pc:sldMk cId="3030693999" sldId="287"/>
            <ac:spMk id="3" creationId="{9BE24F29-F254-4E6C-B59E-181607E80006}"/>
          </ac:spMkLst>
        </pc:spChg>
      </pc:sldChg>
      <pc:sldChg chg="modSp">
        <pc:chgData name="Lee, Joseph" userId="b03221be-39c7-4232-9cd2-590c48bceb16" providerId="ADAL" clId="{D67FB118-4BF9-43C8-B47C-449742ECC548}" dt="2025-08-20T15:11:45.654" v="0"/>
        <pc:sldMkLst>
          <pc:docMk/>
          <pc:sldMk cId="3812621849" sldId="289"/>
        </pc:sldMkLst>
        <pc:spChg chg="mod">
          <ac:chgData name="Lee, Joseph" userId="b03221be-39c7-4232-9cd2-590c48bceb16" providerId="ADAL" clId="{D67FB118-4BF9-43C8-B47C-449742ECC548}" dt="2025-08-20T15:11:45.654" v="0"/>
          <ac:spMkLst>
            <pc:docMk/>
            <pc:sldMk cId="3812621849" sldId="289"/>
            <ac:spMk id="2" creationId="{91D158E7-676A-44D2-ABB2-9580A7604F86}"/>
          </ac:spMkLst>
        </pc:spChg>
      </pc:sldChg>
      <pc:sldChg chg="modSp mod">
        <pc:chgData name="Lee, Joseph" userId="b03221be-39c7-4232-9cd2-590c48bceb16" providerId="ADAL" clId="{D67FB118-4BF9-43C8-B47C-449742ECC548}" dt="2025-08-20T15:17:00.467" v="159" actId="20577"/>
        <pc:sldMkLst>
          <pc:docMk/>
          <pc:sldMk cId="3668168707" sldId="290"/>
        </pc:sldMkLst>
        <pc:spChg chg="mod">
          <ac:chgData name="Lee, Joseph" userId="b03221be-39c7-4232-9cd2-590c48bceb16" providerId="ADAL" clId="{D67FB118-4BF9-43C8-B47C-449742ECC548}" dt="2025-08-20T15:11:45.654" v="0"/>
          <ac:spMkLst>
            <pc:docMk/>
            <pc:sldMk cId="3668168707" sldId="290"/>
            <ac:spMk id="2" creationId="{8AFCDF3E-D090-4C66-BC0A-B8A1434258BF}"/>
          </ac:spMkLst>
        </pc:spChg>
        <pc:spChg chg="mod">
          <ac:chgData name="Lee, Joseph" userId="b03221be-39c7-4232-9cd2-590c48bceb16" providerId="ADAL" clId="{D67FB118-4BF9-43C8-B47C-449742ECC548}" dt="2025-08-20T15:17:00.467" v="159" actId="20577"/>
          <ac:spMkLst>
            <pc:docMk/>
            <pc:sldMk cId="3668168707" sldId="290"/>
            <ac:spMk id="3" creationId="{90A07D7F-E395-494F-9818-A1AD6D01AAB8}"/>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7A4B3-F8F7-0C4B-8488-75AAAC4ABD20}" type="datetimeFigureOut">
              <a:rPr lang="en-US" smtClean="0"/>
              <a:t>8/26/2025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A4024-9BE3-154F-A06D-CD2277C0E91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Joseph.lee@umaryland.edu" TargetMode="External"/><Relationship Id="rId2" Type="http://schemas.openxmlformats.org/officeDocument/2006/relationships/hyperlink" Target="https://www.umaryland.edu/procurement/ebid-boar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200" dirty="0"/>
              <a:t>RFP 91186 JL</a:t>
            </a:r>
            <a:br>
              <a:rPr lang="en-US" sz="3200" dirty="0"/>
            </a:br>
            <a:r>
              <a:rPr lang="en-US" sz="3200" dirty="0"/>
              <a:t>Emergency Remediation/Mitigation and Restoration and Reconstruction Services</a:t>
            </a:r>
          </a:p>
        </p:txBody>
      </p:sp>
      <p:sp>
        <p:nvSpPr>
          <p:cNvPr id="3" name="Subtitle 2"/>
          <p:cNvSpPr>
            <a:spLocks noGrp="1"/>
          </p:cNvSpPr>
          <p:nvPr>
            <p:ph type="subTitle" idx="1"/>
          </p:nvPr>
        </p:nvSpPr>
        <p:spPr/>
        <p:txBody>
          <a:bodyPr/>
          <a:lstStyle/>
          <a:p>
            <a:r>
              <a:rPr lang="en-US" dirty="0"/>
              <a:t>Preproposal Meeting</a:t>
            </a:r>
          </a:p>
          <a:p>
            <a:r>
              <a:rPr lang="en-US" dirty="0"/>
              <a:t>August 26, 2025</a:t>
            </a:r>
          </a:p>
          <a:p>
            <a:r>
              <a:rPr lang="en-US" dirty="0"/>
              <a:t>10:00 AM</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800" dirty="0"/>
            </a:br>
            <a:r>
              <a:rPr lang="en-US" sz="2800" dirty="0"/>
              <a:t>RFP 91186 JL </a:t>
            </a:r>
            <a:br>
              <a:rPr lang="en-US" sz="2800" dirty="0"/>
            </a:br>
            <a:r>
              <a:rPr lang="en-US" sz="2800" dirty="0"/>
              <a:t>Emergency Remediation/Mitigation and Restoration and Reconstruction Services</a:t>
            </a:r>
          </a:p>
        </p:txBody>
      </p:sp>
      <p:sp>
        <p:nvSpPr>
          <p:cNvPr id="3" name="Content Placeholder 2"/>
          <p:cNvSpPr>
            <a:spLocks noGrp="1"/>
          </p:cNvSpPr>
          <p:nvPr>
            <p:ph idx="1"/>
          </p:nvPr>
        </p:nvSpPr>
        <p:spPr/>
        <p:txBody>
          <a:bodyPr>
            <a:normAutofit lnSpcReduction="10000"/>
          </a:bodyPr>
          <a:lstStyle/>
          <a:p>
            <a:pPr marL="0" indent="0" algn="ctr">
              <a:buNone/>
            </a:pPr>
            <a:r>
              <a:rPr lang="en-US" dirty="0"/>
              <a:t>Technical Proposal Criteria </a:t>
            </a:r>
          </a:p>
          <a:p>
            <a:pPr marL="0" indent="0" algn="ctr">
              <a:buNone/>
            </a:pPr>
            <a:r>
              <a:rPr lang="en-US" sz="3000" dirty="0"/>
              <a:t>(listed in order of importance)</a:t>
            </a:r>
          </a:p>
          <a:p>
            <a:r>
              <a:rPr lang="en-US" sz="2800" dirty="0"/>
              <a:t>Forms are in Attachment A – issued as separate WORD file</a:t>
            </a:r>
          </a:p>
          <a:p>
            <a:pPr marL="0" indent="0">
              <a:buNone/>
            </a:pPr>
            <a:r>
              <a:rPr lang="en-US" sz="2800" dirty="0"/>
              <a:t>Article 1: Technical Proposal Requirements</a:t>
            </a:r>
          </a:p>
          <a:p>
            <a:r>
              <a:rPr lang="en-US" sz="2800" dirty="0"/>
              <a:t>Profile of Proposer </a:t>
            </a:r>
          </a:p>
          <a:p>
            <a:pPr marL="0" indent="0">
              <a:buNone/>
            </a:pPr>
            <a:r>
              <a:rPr lang="en-US" sz="2800" dirty="0"/>
              <a:t>	- complete Profile Form</a:t>
            </a:r>
          </a:p>
          <a:p>
            <a:pPr marL="0" indent="0">
              <a:buNone/>
            </a:pPr>
            <a:r>
              <a:rPr lang="en-US" sz="2800" dirty="0"/>
              <a:t>	- Annual Sales</a:t>
            </a:r>
          </a:p>
          <a:p>
            <a:pPr marL="0" indent="0">
              <a:buNone/>
            </a:pPr>
            <a:r>
              <a:rPr lang="en-US" sz="2800" dirty="0"/>
              <a:t>	- Current Workload</a:t>
            </a:r>
          </a:p>
          <a:p>
            <a:endParaRPr lang="en-US" sz="2800" dirty="0"/>
          </a:p>
          <a:p>
            <a:endParaRPr lang="en-US" sz="2800" dirty="0"/>
          </a:p>
          <a:p>
            <a:pPr marL="0" indent="0">
              <a:buNone/>
            </a:pPr>
            <a:endParaRPr lang="en-US" dirty="0"/>
          </a:p>
          <a:p>
            <a:pPr lvl="2"/>
            <a:endParaRPr lang="en-US" dirty="0"/>
          </a:p>
        </p:txBody>
      </p:sp>
    </p:spTree>
    <p:extLst>
      <p:ext uri="{BB962C8B-B14F-4D97-AF65-F5344CB8AC3E}">
        <p14:creationId xmlns:p14="http://schemas.microsoft.com/office/powerpoint/2010/main" val="510495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5307A-46F1-45EC-BE6B-F765E97A6905}"/>
              </a:ext>
            </a:extLst>
          </p:cNvPr>
          <p:cNvSpPr>
            <a:spLocks noGrp="1"/>
          </p:cNvSpPr>
          <p:nvPr>
            <p:ph type="title"/>
          </p:nvPr>
        </p:nvSpPr>
        <p:spPr/>
        <p:txBody>
          <a:bodyPr>
            <a:normAutofit fontScale="90000"/>
          </a:bodyPr>
          <a:lstStyle/>
          <a:p>
            <a:br>
              <a:rPr lang="en-US" sz="2400" dirty="0"/>
            </a:br>
            <a:r>
              <a:rPr lang="en-US" sz="2400" dirty="0"/>
              <a:t>RFP 91186 JL </a:t>
            </a:r>
            <a:br>
              <a:rPr lang="en-US" sz="2400" dirty="0"/>
            </a:br>
            <a:r>
              <a:rPr lang="en-US" sz="2400" dirty="0"/>
              <a:t>Emergency Remediation/Mitigation and Restoration and Reconstruction Services</a:t>
            </a:r>
            <a:endParaRPr lang="en-US" sz="2500" dirty="0"/>
          </a:p>
        </p:txBody>
      </p:sp>
      <p:sp>
        <p:nvSpPr>
          <p:cNvPr id="3" name="Content Placeholder 2">
            <a:extLst>
              <a:ext uri="{FF2B5EF4-FFF2-40B4-BE49-F238E27FC236}">
                <a16:creationId xmlns:a16="http://schemas.microsoft.com/office/drawing/2014/main" id="{9BE24F29-F254-4E6C-B59E-181607E80006}"/>
              </a:ext>
            </a:extLst>
          </p:cNvPr>
          <p:cNvSpPr>
            <a:spLocks noGrp="1"/>
          </p:cNvSpPr>
          <p:nvPr>
            <p:ph idx="1"/>
          </p:nvPr>
        </p:nvSpPr>
        <p:spPr/>
        <p:txBody>
          <a:bodyPr>
            <a:normAutofit fontScale="62500" lnSpcReduction="20000"/>
          </a:bodyPr>
          <a:lstStyle/>
          <a:p>
            <a:r>
              <a:rPr lang="en-US" dirty="0"/>
              <a:t>Contractor Relevant Experience – Complete Contractor Relevant Experience Forms for 4 similar/relevant projects</a:t>
            </a:r>
          </a:p>
          <a:p>
            <a:pPr lvl="1"/>
            <a:r>
              <a:rPr lang="en-US" dirty="0"/>
              <a:t>Must be completed within 10 years</a:t>
            </a:r>
          </a:p>
          <a:p>
            <a:pPr lvl="1"/>
            <a:r>
              <a:rPr lang="en-US" dirty="0"/>
              <a:t>1 of 4 emergency remediation/mitigation;</a:t>
            </a:r>
          </a:p>
          <a:p>
            <a:pPr lvl="1"/>
            <a:r>
              <a:rPr lang="en-US" dirty="0"/>
              <a:t>1 of 4 restoration and reconstruction;</a:t>
            </a:r>
          </a:p>
          <a:p>
            <a:pPr lvl="1"/>
            <a:r>
              <a:rPr lang="en-US" dirty="0"/>
              <a:t>1 of 4 electronic equipment and electronic media recovery and restoration;</a:t>
            </a:r>
          </a:p>
          <a:p>
            <a:pPr lvl="1"/>
            <a:r>
              <a:rPr lang="en-US" dirty="0"/>
              <a:t>1 of 4 document recovery and restoration;</a:t>
            </a:r>
          </a:p>
          <a:p>
            <a:pPr lvl="1"/>
            <a:r>
              <a:rPr lang="en-US" dirty="0"/>
              <a:t>2 of 4 must be in an occupied setting with higher consideration if this is the case for all four projects</a:t>
            </a:r>
          </a:p>
          <a:p>
            <a:pPr lvl="1"/>
            <a:r>
              <a:rPr lang="en-US" dirty="0"/>
              <a:t>1 of 4 must be in Academic Healthcare/Higher Education setting</a:t>
            </a:r>
          </a:p>
          <a:p>
            <a:pPr lvl="1"/>
            <a:r>
              <a:rPr lang="en-US" dirty="0"/>
              <a:t>1 of 3 must be complete and occupied for 6 months</a:t>
            </a:r>
          </a:p>
          <a:p>
            <a:pPr lvl="1"/>
            <a:r>
              <a:rPr lang="en-US" dirty="0"/>
              <a:t>1 of 3 may be substantially complete (3</a:t>
            </a:r>
            <a:r>
              <a:rPr lang="en-US" baseline="30000" dirty="0"/>
              <a:t>rd</a:t>
            </a:r>
            <a:r>
              <a:rPr lang="en-US" dirty="0"/>
              <a:t> may be in restoration and reconstruction but at least 50% complete)</a:t>
            </a:r>
          </a:p>
          <a:p>
            <a:pPr lvl="1"/>
            <a:r>
              <a:rPr lang="en-US" dirty="0"/>
              <a:t>1 of 4 must demonstrate experience and capability in performing work in high-rise buildings (defined as structures with occupied floors located more than 6 stories above the ground level). </a:t>
            </a:r>
          </a:p>
          <a:p>
            <a:pPr lvl="1"/>
            <a:endParaRPr lang="en-US" dirty="0"/>
          </a:p>
          <a:p>
            <a:endParaRPr lang="en-US" dirty="0"/>
          </a:p>
        </p:txBody>
      </p:sp>
    </p:spTree>
    <p:extLst>
      <p:ext uri="{BB962C8B-B14F-4D97-AF65-F5344CB8AC3E}">
        <p14:creationId xmlns:p14="http://schemas.microsoft.com/office/powerpoint/2010/main" val="3030693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33A7A-0A51-40CE-9457-B9D5E4CCE8E5}"/>
              </a:ext>
            </a:extLst>
          </p:cNvPr>
          <p:cNvSpPr>
            <a:spLocks noGrp="1"/>
          </p:cNvSpPr>
          <p:nvPr>
            <p:ph type="title"/>
          </p:nvPr>
        </p:nvSpPr>
        <p:spPr/>
        <p:txBody>
          <a:bodyPr>
            <a:normAutofit/>
          </a:bodyPr>
          <a:lstStyle/>
          <a:p>
            <a:r>
              <a:rPr lang="en-US" sz="2800" dirty="0"/>
              <a:t>Contractor Relevant Experience, continued</a:t>
            </a:r>
          </a:p>
        </p:txBody>
      </p:sp>
      <p:sp>
        <p:nvSpPr>
          <p:cNvPr id="3" name="Content Placeholder 2">
            <a:extLst>
              <a:ext uri="{FF2B5EF4-FFF2-40B4-BE49-F238E27FC236}">
                <a16:creationId xmlns:a16="http://schemas.microsoft.com/office/drawing/2014/main" id="{376988EA-AD33-4A97-9742-581576A2CF42}"/>
              </a:ext>
            </a:extLst>
          </p:cNvPr>
          <p:cNvSpPr>
            <a:spLocks noGrp="1"/>
          </p:cNvSpPr>
          <p:nvPr>
            <p:ph idx="1"/>
          </p:nvPr>
        </p:nvSpPr>
        <p:spPr/>
        <p:txBody>
          <a:bodyPr>
            <a:normAutofit/>
          </a:bodyPr>
          <a:lstStyle/>
          <a:p>
            <a:r>
              <a:rPr lang="en-US" dirty="0"/>
              <a:t>The projects/contracts submitted under this category are to be similar in size, function, setting (higher education, Academic healthcare, urban environment, and occupied setting), and complexity to the University’s Contract. Projects/Contracts will be evaluated based on the greater degree of similarity to the University’s Scope.</a:t>
            </a:r>
          </a:p>
          <a:p>
            <a:pPr marL="0" indent="0">
              <a:buNone/>
            </a:pPr>
            <a:endParaRPr lang="en-US" dirty="0"/>
          </a:p>
        </p:txBody>
      </p:sp>
    </p:spTree>
    <p:extLst>
      <p:ext uri="{BB962C8B-B14F-4D97-AF65-F5344CB8AC3E}">
        <p14:creationId xmlns:p14="http://schemas.microsoft.com/office/powerpoint/2010/main" val="2233831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158E7-676A-44D2-ABB2-9580A7604F86}"/>
              </a:ext>
            </a:extLst>
          </p:cNvPr>
          <p:cNvSpPr>
            <a:spLocks noGrp="1"/>
          </p:cNvSpPr>
          <p:nvPr>
            <p:ph type="title"/>
          </p:nvPr>
        </p:nvSpPr>
        <p:spPr/>
        <p:txBody>
          <a:bodyPr>
            <a:noAutofit/>
          </a:bodyPr>
          <a:lstStyle/>
          <a:p>
            <a:br>
              <a:rPr lang="en-US" sz="2400" dirty="0"/>
            </a:br>
            <a:r>
              <a:rPr lang="en-US" sz="2400" dirty="0"/>
              <a:t>RFP 91186 JL </a:t>
            </a:r>
            <a:br>
              <a:rPr lang="en-US" sz="2400" dirty="0"/>
            </a:br>
            <a:r>
              <a:rPr lang="en-US" sz="2400" dirty="0"/>
              <a:t>Emergency Remediation/Mitigation and Restoration and Reconstruction Services</a:t>
            </a:r>
          </a:p>
        </p:txBody>
      </p:sp>
      <p:sp>
        <p:nvSpPr>
          <p:cNvPr id="3" name="Content Placeholder 2">
            <a:extLst>
              <a:ext uri="{FF2B5EF4-FFF2-40B4-BE49-F238E27FC236}">
                <a16:creationId xmlns:a16="http://schemas.microsoft.com/office/drawing/2014/main" id="{BB781DA9-44DC-45B2-A6D9-8550A347F197}"/>
              </a:ext>
            </a:extLst>
          </p:cNvPr>
          <p:cNvSpPr>
            <a:spLocks noGrp="1"/>
          </p:cNvSpPr>
          <p:nvPr>
            <p:ph idx="1"/>
          </p:nvPr>
        </p:nvSpPr>
        <p:spPr/>
        <p:txBody>
          <a:bodyPr>
            <a:normAutofit fontScale="85000" lnSpcReduction="10000"/>
          </a:bodyPr>
          <a:lstStyle/>
          <a:p>
            <a:endParaRPr lang="en-US" sz="2800" dirty="0"/>
          </a:p>
          <a:p>
            <a:r>
              <a:rPr lang="en-US" sz="2800" dirty="0"/>
              <a:t>References (applicable for both the Firm and the Key Personnel):</a:t>
            </a:r>
          </a:p>
          <a:p>
            <a:pPr lvl="1"/>
            <a:r>
              <a:rPr lang="en-US" sz="2000" dirty="0"/>
              <a:t>Provide accurate, complete information for references (preferably owners) for both the Firm and the Key Personnel </a:t>
            </a:r>
          </a:p>
          <a:p>
            <a:pPr lvl="1"/>
            <a:r>
              <a:rPr lang="en-US" sz="2000" dirty="0"/>
              <a:t>Provide name of person at Customer/Project Owner (or GC) who can speak to the performance of the Proposer and/or the Key Personnel in detail</a:t>
            </a:r>
          </a:p>
          <a:p>
            <a:pPr lvl="1"/>
            <a:r>
              <a:rPr lang="en-US" sz="2000" dirty="0"/>
              <a:t>Phone numbers should include extension and/or voicemail prompts</a:t>
            </a:r>
          </a:p>
          <a:p>
            <a:pPr lvl="1"/>
            <a:r>
              <a:rPr lang="en-US" sz="2000" dirty="0"/>
              <a:t>Email address should be provided so UMB can schedule reference calls</a:t>
            </a:r>
          </a:p>
          <a:p>
            <a:pPr lvl="1"/>
            <a:r>
              <a:rPr lang="en-US" sz="2000" dirty="0"/>
              <a:t>References are to be provided in the Technical Proposal, however, UMB intends to contact references during the second phase of the procurement</a:t>
            </a:r>
          </a:p>
          <a:p>
            <a:pPr lvl="1"/>
            <a:r>
              <a:rPr lang="en-US" sz="2000" dirty="0"/>
              <a:t>UMB may check any references including those not identified by the Proposer as well as use past performance with UMB. </a:t>
            </a:r>
          </a:p>
          <a:p>
            <a:pPr lvl="1"/>
            <a:r>
              <a:rPr lang="en-US" sz="2000" dirty="0"/>
              <a:t>UMB holds references in the strictest of confidence</a:t>
            </a:r>
          </a:p>
          <a:p>
            <a:pPr lvl="1"/>
            <a:r>
              <a:rPr lang="en-US" sz="2000" dirty="0"/>
              <a:t>Highly recommend you advise the client that you are giving them as a reference</a:t>
            </a:r>
          </a:p>
          <a:p>
            <a:pPr marL="0" indent="0">
              <a:buNone/>
            </a:pPr>
            <a:endParaRPr lang="en-US" dirty="0"/>
          </a:p>
        </p:txBody>
      </p:sp>
    </p:spTree>
    <p:extLst>
      <p:ext uri="{BB962C8B-B14F-4D97-AF65-F5344CB8AC3E}">
        <p14:creationId xmlns:p14="http://schemas.microsoft.com/office/powerpoint/2010/main" val="3812621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Key Personnel – Account Manager</a:t>
            </a:r>
          </a:p>
        </p:txBody>
      </p:sp>
      <p:sp>
        <p:nvSpPr>
          <p:cNvPr id="3" name="Content Placeholder 2"/>
          <p:cNvSpPr>
            <a:spLocks noGrp="1"/>
          </p:cNvSpPr>
          <p:nvPr>
            <p:ph idx="1"/>
          </p:nvPr>
        </p:nvSpPr>
        <p:spPr/>
        <p:txBody>
          <a:bodyPr>
            <a:normAutofit fontScale="77500" lnSpcReduction="20000"/>
          </a:bodyPr>
          <a:lstStyle/>
          <a:p>
            <a:r>
              <a:rPr lang="en-US" sz="3200" dirty="0"/>
              <a:t>Proposer’s Key Personnel- Complete Key Personnel Form (found in Attachment A) for proposed Account Manager / </a:t>
            </a:r>
            <a:r>
              <a:rPr lang="en-US" dirty="0"/>
              <a:t>Coordinator, </a:t>
            </a:r>
            <a:r>
              <a:rPr lang="en-US" sz="3200" dirty="0"/>
              <a:t>Field Superintendents/Foreman, and Experienced Project Estimator; see Section 3 Article 1 for the definition of these roles.</a:t>
            </a:r>
          </a:p>
          <a:p>
            <a:r>
              <a:rPr lang="en-US" sz="2800" u="sng" dirty="0"/>
              <a:t>One (1) Account Manager/Coordinator:</a:t>
            </a:r>
            <a:r>
              <a:rPr lang="en-US" sz="3000" u="sng" dirty="0"/>
              <a:t>  </a:t>
            </a:r>
            <a:r>
              <a:rPr lang="en-US" sz="3000" dirty="0"/>
              <a:t>is a Contractor employee who will be responsible for the overall management of Contract. This person does </a:t>
            </a:r>
            <a:r>
              <a:rPr lang="en-US" sz="3000" b="1" dirty="0"/>
              <a:t>not </a:t>
            </a:r>
            <a:r>
              <a:rPr lang="en-US" sz="3000" dirty="0"/>
              <a:t>have to be assigned 100% to this project. </a:t>
            </a:r>
          </a:p>
          <a:p>
            <a:pPr marL="0" indent="0">
              <a:buNone/>
            </a:pPr>
            <a:r>
              <a:rPr lang="en-US" sz="3000" dirty="0"/>
              <a:t>	-This person will be responsible for the overall onsite 	management, administration, communication, supervision of 	the trade contractors, daily coordination, and completion task 	order(s) as needed.   </a:t>
            </a:r>
          </a:p>
          <a:p>
            <a:pPr marL="0" indent="0">
              <a:buNone/>
            </a:pPr>
            <a:r>
              <a:rPr lang="en-US" sz="3000" dirty="0"/>
              <a:t>	-The Project Manager should have a minimum of five (5) years’ 	experience as an Account Manager/Coordinator.</a:t>
            </a:r>
          </a:p>
          <a:p>
            <a:endParaRPr lang="en-US" dirty="0"/>
          </a:p>
        </p:txBody>
      </p:sp>
    </p:spTree>
    <p:extLst>
      <p:ext uri="{BB962C8B-B14F-4D97-AF65-F5344CB8AC3E}">
        <p14:creationId xmlns:p14="http://schemas.microsoft.com/office/powerpoint/2010/main" val="962214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Key Personnel – Field Superintendents/Foreman</a:t>
            </a:r>
          </a:p>
        </p:txBody>
      </p:sp>
      <p:sp>
        <p:nvSpPr>
          <p:cNvPr id="3" name="Content Placeholder 2"/>
          <p:cNvSpPr>
            <a:spLocks noGrp="1"/>
          </p:cNvSpPr>
          <p:nvPr>
            <p:ph idx="1"/>
          </p:nvPr>
        </p:nvSpPr>
        <p:spPr/>
        <p:txBody>
          <a:bodyPr>
            <a:normAutofit fontScale="62500" lnSpcReduction="20000"/>
          </a:bodyPr>
          <a:lstStyle/>
          <a:p>
            <a:pPr marL="0" indent="0">
              <a:buNone/>
            </a:pPr>
            <a:r>
              <a:rPr lang="en-US" u="sng" dirty="0"/>
              <a:t>Two (2) Field Superintendents/Foreman: </a:t>
            </a:r>
          </a:p>
          <a:p>
            <a:r>
              <a:rPr lang="en-US" dirty="0"/>
              <a:t>The Field Superintendents/Foreman is a Contractor employee who will be involved full-time (100%) onsite from start of field activities to completion of the task order(s) and is able to make decisions while in the field. (This is </a:t>
            </a:r>
            <a:r>
              <a:rPr lang="en-US" b="1" dirty="0"/>
              <a:t>not </a:t>
            </a:r>
            <a:r>
              <a:rPr lang="en-US" dirty="0"/>
              <a:t>a General Superintendent who is supervising several projects from an executive oversight role and who only visits field sites occasionally.) </a:t>
            </a:r>
          </a:p>
          <a:p>
            <a:r>
              <a:rPr lang="en-US" dirty="0"/>
              <a:t>One (1) person will be responsible for the overall direct supervision of the subcontractors, daily coordination of the work on site, maintenance of the schedule, on site management such as material delivery, outages, etc. </a:t>
            </a:r>
          </a:p>
          <a:p>
            <a:r>
              <a:rPr lang="en-US" dirty="0"/>
              <a:t>The second (2</a:t>
            </a:r>
            <a:r>
              <a:rPr lang="en-US" baseline="30000" dirty="0"/>
              <a:t>nd</a:t>
            </a:r>
            <a:r>
              <a:rPr lang="en-US" dirty="0"/>
              <a:t>) Field Superintendent/Foreman will serve as an alternate if the originally assigned becomes unavailable for the project or there are multiple, concurrent task orders requiring two Field Superintendents/Foreman </a:t>
            </a:r>
          </a:p>
          <a:p>
            <a:r>
              <a:rPr lang="en-US" dirty="0"/>
              <a:t>The Field Superintendents/Foreman should have a minimum of five (5) years’ experience in the position of Field Superintendent/Foreman</a:t>
            </a:r>
          </a:p>
          <a:p>
            <a:endParaRPr lang="en-US" dirty="0"/>
          </a:p>
        </p:txBody>
      </p:sp>
    </p:spTree>
    <p:extLst>
      <p:ext uri="{BB962C8B-B14F-4D97-AF65-F5344CB8AC3E}">
        <p14:creationId xmlns:p14="http://schemas.microsoft.com/office/powerpoint/2010/main" val="1614872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Key Personnel – Project Estimator</a:t>
            </a:r>
          </a:p>
        </p:txBody>
      </p:sp>
      <p:sp>
        <p:nvSpPr>
          <p:cNvPr id="3" name="Content Placeholder 2"/>
          <p:cNvSpPr>
            <a:spLocks noGrp="1"/>
          </p:cNvSpPr>
          <p:nvPr>
            <p:ph idx="1"/>
          </p:nvPr>
        </p:nvSpPr>
        <p:spPr/>
        <p:txBody>
          <a:bodyPr>
            <a:normAutofit/>
          </a:bodyPr>
          <a:lstStyle/>
          <a:p>
            <a:pPr marL="457200" lvl="1" indent="0">
              <a:buNone/>
            </a:pPr>
            <a:endParaRPr lang="en-US" dirty="0"/>
          </a:p>
          <a:p>
            <a:pPr marL="457200" lvl="1" indent="0">
              <a:buNone/>
            </a:pPr>
            <a:r>
              <a:rPr lang="en-US" sz="2000" u="sng" dirty="0"/>
              <a:t>One (1) Experienced Project Estimator:</a:t>
            </a:r>
            <a:r>
              <a:rPr lang="en-US" sz="2000" dirty="0"/>
              <a:t> </a:t>
            </a:r>
          </a:p>
          <a:p>
            <a:pPr lvl="1">
              <a:buFont typeface="Arial" panose="020B0604020202020204" pitchFamily="34" charset="0"/>
              <a:buChar char="•"/>
            </a:pPr>
            <a:r>
              <a:rPr lang="en-US" sz="2000" dirty="0"/>
              <a:t>This person will be responsible for developing the Restoration and Reconstruction proposals and agreed-upon scopes.</a:t>
            </a:r>
          </a:p>
        </p:txBody>
      </p:sp>
    </p:spTree>
    <p:extLst>
      <p:ext uri="{BB962C8B-B14F-4D97-AF65-F5344CB8AC3E}">
        <p14:creationId xmlns:p14="http://schemas.microsoft.com/office/powerpoint/2010/main" val="296508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Key Personnel, continued</a:t>
            </a:r>
          </a:p>
        </p:txBody>
      </p:sp>
      <p:sp>
        <p:nvSpPr>
          <p:cNvPr id="3" name="Content Placeholder 2"/>
          <p:cNvSpPr>
            <a:spLocks noGrp="1"/>
          </p:cNvSpPr>
          <p:nvPr>
            <p:ph idx="1"/>
          </p:nvPr>
        </p:nvSpPr>
        <p:spPr/>
        <p:txBody>
          <a:bodyPr>
            <a:normAutofit/>
          </a:bodyPr>
          <a:lstStyle/>
          <a:p>
            <a:pPr marL="0" indent="0">
              <a:buNone/>
            </a:pPr>
            <a:r>
              <a:rPr lang="en-US" sz="2400" dirty="0"/>
              <a:t>Proposer’s Organizational Chart:</a:t>
            </a:r>
          </a:p>
          <a:p>
            <a:r>
              <a:rPr lang="en-US" sz="2000" dirty="0"/>
              <a:t>Provide an organizational chart of the proposed team for this Master Contract as well as the company as a whole. Reporting lines should be included</a:t>
            </a:r>
          </a:p>
        </p:txBody>
      </p:sp>
    </p:spTree>
    <p:extLst>
      <p:ext uri="{BB962C8B-B14F-4D97-AF65-F5344CB8AC3E}">
        <p14:creationId xmlns:p14="http://schemas.microsoft.com/office/powerpoint/2010/main" val="3648169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800" dirty="0"/>
            </a:br>
            <a:r>
              <a:rPr lang="en-US" sz="2800" dirty="0"/>
              <a:t>RFP 91186 JL </a:t>
            </a:r>
            <a:br>
              <a:rPr lang="en-US" sz="2800" dirty="0"/>
            </a:br>
            <a:r>
              <a:rPr lang="en-US" sz="2800" dirty="0"/>
              <a:t>Emergency Remediation/Mitigation and Restoration and Reconstruction Services</a:t>
            </a:r>
          </a:p>
        </p:txBody>
      </p:sp>
      <p:sp>
        <p:nvSpPr>
          <p:cNvPr id="3" name="Content Placeholder 2"/>
          <p:cNvSpPr>
            <a:spLocks noGrp="1"/>
          </p:cNvSpPr>
          <p:nvPr>
            <p:ph idx="1"/>
          </p:nvPr>
        </p:nvSpPr>
        <p:spPr/>
        <p:txBody>
          <a:bodyPr>
            <a:normAutofit fontScale="92500" lnSpcReduction="20000"/>
          </a:bodyPr>
          <a:lstStyle/>
          <a:p>
            <a:endParaRPr lang="en-US" dirty="0"/>
          </a:p>
          <a:p>
            <a:pPr marL="0" indent="0">
              <a:buNone/>
            </a:pPr>
            <a:r>
              <a:rPr lang="en-US" dirty="0"/>
              <a:t>Statement of Approach:</a:t>
            </a:r>
          </a:p>
          <a:p>
            <a:r>
              <a:rPr lang="en-US" sz="2400" dirty="0"/>
              <a:t>An implementation plan that describes in detail:</a:t>
            </a:r>
          </a:p>
          <a:p>
            <a:pPr lvl="1"/>
            <a:r>
              <a:rPr lang="en-US" sz="2400" dirty="0"/>
              <a:t>the methods, including controls by which your firm manages projects of the type ( remediation/mitigation, restoration and reconstruction, electronic equipment and electronic media recovery and restoration, document recovery and restoration services) sought in this RFP; and </a:t>
            </a:r>
          </a:p>
          <a:p>
            <a:pPr lvl="1"/>
            <a:r>
              <a:rPr lang="en-US" sz="2400" dirty="0"/>
              <a:t>Any other project management or implementation strategies or techniques that the respondent intends to employ in carrying out the work described herein;</a:t>
            </a:r>
          </a:p>
          <a:p>
            <a:pPr lvl="1"/>
            <a:r>
              <a:rPr lang="en-US" sz="2400" dirty="0"/>
              <a:t>Detailed description of efforts your firm will undertake to achieve client satisfaction and to satisfy the requirements of the “Scope of Work” Section. </a:t>
            </a:r>
          </a:p>
          <a:p>
            <a:pPr marL="457200" lvl="1" indent="0">
              <a:buNone/>
            </a:pPr>
            <a:endParaRPr lang="en-US" dirty="0"/>
          </a:p>
          <a:p>
            <a:pPr marL="457200" lvl="1" indent="0">
              <a:buNone/>
            </a:pPr>
            <a:endParaRPr lang="en-US" dirty="0"/>
          </a:p>
          <a:p>
            <a:endParaRPr lang="en-US" dirty="0"/>
          </a:p>
          <a:p>
            <a:pPr marL="457200" lvl="1" indent="0">
              <a:buNone/>
            </a:pPr>
            <a:endParaRPr lang="en-US" dirty="0"/>
          </a:p>
          <a:p>
            <a:pPr lvl="2"/>
            <a:endParaRPr lang="en-US" dirty="0"/>
          </a:p>
          <a:p>
            <a:pPr lvl="2"/>
            <a:endParaRPr lang="en-US" dirty="0"/>
          </a:p>
        </p:txBody>
      </p:sp>
    </p:spTree>
    <p:extLst>
      <p:ext uri="{BB962C8B-B14F-4D97-AF65-F5344CB8AC3E}">
        <p14:creationId xmlns:p14="http://schemas.microsoft.com/office/powerpoint/2010/main" val="1583131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800" dirty="0"/>
            </a:br>
            <a:r>
              <a:rPr lang="en-US" sz="2800" dirty="0"/>
              <a:t>RFP 91186 JL </a:t>
            </a:r>
            <a:br>
              <a:rPr lang="en-US" sz="2800" dirty="0"/>
            </a:br>
            <a:r>
              <a:rPr lang="en-US" sz="2800" dirty="0"/>
              <a:t>Emergency Remediation/Mitigation and Restoration and Reconstruction Services</a:t>
            </a:r>
          </a:p>
        </p:txBody>
      </p:sp>
      <p:sp>
        <p:nvSpPr>
          <p:cNvPr id="3" name="Content Placeholder 2"/>
          <p:cNvSpPr>
            <a:spLocks noGrp="1"/>
          </p:cNvSpPr>
          <p:nvPr>
            <p:ph idx="1"/>
          </p:nvPr>
        </p:nvSpPr>
        <p:spPr/>
        <p:txBody>
          <a:bodyPr>
            <a:normAutofit/>
          </a:bodyPr>
          <a:lstStyle/>
          <a:p>
            <a:endParaRPr lang="en-US" dirty="0"/>
          </a:p>
          <a:p>
            <a:r>
              <a:rPr lang="en-US" dirty="0"/>
              <a:t>Forms:</a:t>
            </a:r>
          </a:p>
          <a:p>
            <a:pPr marL="0" indent="0">
              <a:buNone/>
            </a:pPr>
            <a:r>
              <a:rPr lang="en-US" dirty="0"/>
              <a:t>	- Bid/Proposal Affidavit</a:t>
            </a:r>
          </a:p>
          <a:p>
            <a:pPr marL="0" indent="0">
              <a:buNone/>
            </a:pPr>
            <a:r>
              <a:rPr lang="en-US" dirty="0"/>
              <a:t>	- Acknowledgement of Receipt of Addenda </a:t>
            </a:r>
          </a:p>
          <a:p>
            <a:pPr marL="0" indent="0">
              <a:buNone/>
            </a:pPr>
            <a:r>
              <a:rPr lang="en-US" dirty="0"/>
              <a:t>	 </a:t>
            </a:r>
          </a:p>
        </p:txBody>
      </p:sp>
    </p:spTree>
    <p:extLst>
      <p:ext uri="{BB962C8B-B14F-4D97-AF65-F5344CB8AC3E}">
        <p14:creationId xmlns:p14="http://schemas.microsoft.com/office/powerpoint/2010/main" val="679860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34566"/>
          </a:xfrm>
        </p:spPr>
        <p:txBody>
          <a:bodyPr>
            <a:normAutofit fontScale="90000"/>
          </a:bodyPr>
          <a:lstStyle/>
          <a:p>
            <a:br>
              <a:rPr lang="en-US" sz="2800" dirty="0"/>
            </a:br>
            <a:r>
              <a:rPr lang="en-US" sz="2800" dirty="0"/>
              <a:t>RFP 91186 JL </a:t>
            </a:r>
            <a:br>
              <a:rPr lang="en-US" sz="2800" dirty="0"/>
            </a:br>
            <a:r>
              <a:rPr lang="en-US" sz="2800" dirty="0"/>
              <a:t>Emergency Remediation/Mitigation and Restoration and Reconstruction Services</a:t>
            </a:r>
          </a:p>
        </p:txBody>
      </p:sp>
      <p:sp>
        <p:nvSpPr>
          <p:cNvPr id="3" name="Content Placeholder 2"/>
          <p:cNvSpPr>
            <a:spLocks noGrp="1"/>
          </p:cNvSpPr>
          <p:nvPr>
            <p:ph idx="1"/>
          </p:nvPr>
        </p:nvSpPr>
        <p:spPr>
          <a:xfrm>
            <a:off x="457200" y="1748901"/>
            <a:ext cx="8229600" cy="4377262"/>
          </a:xfrm>
        </p:spPr>
        <p:txBody>
          <a:bodyPr>
            <a:normAutofit/>
          </a:bodyPr>
          <a:lstStyle/>
          <a:p>
            <a:r>
              <a:rPr lang="en-US" sz="2000" dirty="0"/>
              <a:t>Objective of this Solicitation is to select a qualified </a:t>
            </a:r>
            <a:r>
              <a:rPr lang="en-US" sz="2000" b="1" dirty="0"/>
              <a:t>Contractor</a:t>
            </a:r>
            <a:r>
              <a:rPr lang="en-US" sz="2000" dirty="0"/>
              <a:t> to provide, on an as needed basis, emergency remediation/mitigation, restoration and reconstruction services including electronic equipment and electronic media recovery and restoration, document recovery and restoration services due to fire, flood, sewer back-ups, smoke, or mold damage, etc. on a twenty-four (24) hour seven (7) days a week, three hundred sixty-five (365) days a year for the University of Maryland, Baltimore (UMB).  </a:t>
            </a:r>
          </a:p>
          <a:p>
            <a:pPr marL="0" indent="0">
              <a:buNone/>
            </a:pPr>
            <a:endParaRPr lang="en-US" sz="2000" dirty="0"/>
          </a:p>
          <a:p>
            <a:r>
              <a:rPr lang="en-US" sz="2000" dirty="0"/>
              <a:t>The resulting contract may be utilized by other USM Institutions.</a:t>
            </a:r>
          </a:p>
          <a:p>
            <a:endParaRPr lang="en-US" sz="2000" dirty="0"/>
          </a:p>
          <a:p>
            <a:r>
              <a:rPr lang="en-US" sz="2000" dirty="0"/>
              <a:t>Solicitation prepared by UMB Construction and Facilities Strategic Acquisitions (CFSA)</a:t>
            </a:r>
          </a:p>
          <a:p>
            <a:endParaRPr lang="en-US" sz="2400" dirty="0"/>
          </a:p>
          <a:p>
            <a:pPr marL="0" indent="0">
              <a:buNone/>
            </a:pPr>
            <a:endParaRPr lang="en-US" dirty="0"/>
          </a:p>
        </p:txBody>
      </p:sp>
    </p:spTree>
    <p:extLst>
      <p:ext uri="{BB962C8B-B14F-4D97-AF65-F5344CB8AC3E}">
        <p14:creationId xmlns:p14="http://schemas.microsoft.com/office/powerpoint/2010/main" val="2982042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800" dirty="0"/>
            </a:br>
            <a:r>
              <a:rPr lang="en-US" sz="2800" dirty="0"/>
              <a:t>RFP 91186 JL </a:t>
            </a:r>
            <a:br>
              <a:rPr lang="en-US" sz="2800" dirty="0"/>
            </a:br>
            <a:r>
              <a:rPr lang="en-US" sz="2800" dirty="0"/>
              <a:t>Emergency Remediation/Mitigation and Restoration and Reconstruction Services</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Article 1 – Evaluation Process</a:t>
            </a:r>
          </a:p>
          <a:p>
            <a:r>
              <a:rPr lang="en-US" sz="2800" dirty="0"/>
              <a:t>Evaluated as to:</a:t>
            </a:r>
          </a:p>
          <a:p>
            <a:pPr lvl="1"/>
            <a:r>
              <a:rPr lang="en-US" dirty="0"/>
              <a:t>Profile, sales volume, current workload that demonstrates sufficient resources available</a:t>
            </a:r>
          </a:p>
          <a:p>
            <a:pPr lvl="1"/>
            <a:r>
              <a:rPr lang="en-US" dirty="0"/>
              <a:t>Experience of Firm and Key Personnel that demonstrates similar projects in term of size, scope, occupied setting, academic healthcare/higher education setting, urban environment and complexity</a:t>
            </a:r>
          </a:p>
          <a:p>
            <a:pPr lvl="1"/>
            <a:r>
              <a:rPr lang="en-US" dirty="0"/>
              <a:t>Clear understanding of UMB’s Scope and Equipment and Supplies to be provided</a:t>
            </a:r>
          </a:p>
          <a:p>
            <a:r>
              <a:rPr lang="en-US" sz="2800" dirty="0"/>
              <a:t>Will result in shortlist of best technically qualified proposers </a:t>
            </a:r>
          </a:p>
          <a:p>
            <a:r>
              <a:rPr lang="en-US" sz="2800" b="1" dirty="0"/>
              <a:t>Only</a:t>
            </a:r>
            <a:r>
              <a:rPr lang="en-US" sz="2800" dirty="0"/>
              <a:t> shortlist will advance to the next phase </a:t>
            </a:r>
          </a:p>
        </p:txBody>
      </p:sp>
    </p:spTree>
    <p:extLst>
      <p:ext uri="{BB962C8B-B14F-4D97-AF65-F5344CB8AC3E}">
        <p14:creationId xmlns:p14="http://schemas.microsoft.com/office/powerpoint/2010/main" val="1943115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800" dirty="0"/>
            </a:br>
            <a:br>
              <a:rPr lang="en-US" sz="2800" dirty="0"/>
            </a:br>
            <a:r>
              <a:rPr lang="en-US" sz="2800" dirty="0"/>
              <a:t>RFP 91186 JL </a:t>
            </a:r>
            <a:br>
              <a:rPr lang="en-US" sz="2800" dirty="0"/>
            </a:br>
            <a:r>
              <a:rPr lang="en-US" sz="2800" dirty="0"/>
              <a:t>Emergency Remediation/Mitigation and Restoration and Reconstruction Services</a:t>
            </a:r>
            <a:br>
              <a:rPr lang="en-US" sz="2800" dirty="0"/>
            </a:br>
            <a:endParaRPr lang="en-US" sz="2800"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a:t>Article 2: Oral Presentation (Interviews)</a:t>
            </a:r>
          </a:p>
          <a:p>
            <a:pPr marL="0" indent="0">
              <a:buNone/>
            </a:pPr>
            <a:r>
              <a:rPr lang="en-US" dirty="0"/>
              <a:t>-Wednesday,  November 5, 2026 (Tentative) </a:t>
            </a:r>
          </a:p>
          <a:p>
            <a:pPr marL="0" indent="0">
              <a:buNone/>
            </a:pPr>
            <a:r>
              <a:rPr lang="en-US" sz="1900" dirty="0"/>
              <a:t>These are optional and may be held at the University’s sole discretion. </a:t>
            </a:r>
            <a:r>
              <a:rPr lang="en-US" dirty="0"/>
              <a:t>	</a:t>
            </a:r>
          </a:p>
          <a:p>
            <a:pPr marL="0" indent="0">
              <a:buNone/>
            </a:pPr>
            <a:r>
              <a:rPr lang="en-US" dirty="0"/>
              <a:t>-Proposed Account Manager/Coordinator, Field Superintendents/Foreman, Project Estimator, and Executive Management</a:t>
            </a:r>
          </a:p>
          <a:p>
            <a:pPr marL="0" indent="0">
              <a:buNone/>
            </a:pPr>
            <a:r>
              <a:rPr lang="en-US" sz="2400" dirty="0"/>
              <a:t>(Set aside entire day on calendar)</a:t>
            </a:r>
          </a:p>
          <a:p>
            <a:pPr marL="0" indent="0">
              <a:buNone/>
            </a:pPr>
            <a:r>
              <a:rPr lang="en-US" sz="2400" dirty="0"/>
              <a:t>-Purpose:</a:t>
            </a:r>
          </a:p>
          <a:p>
            <a:pPr lvl="1">
              <a:buFont typeface="Arial" panose="020B0604020202020204" pitchFamily="34" charset="0"/>
              <a:buChar char="•"/>
            </a:pPr>
            <a:r>
              <a:rPr lang="en-US" sz="2400" dirty="0"/>
              <a:t>	Meet Key Personnel</a:t>
            </a:r>
          </a:p>
          <a:p>
            <a:pPr lvl="1">
              <a:buFont typeface="Arial" panose="020B0604020202020204" pitchFamily="34" charset="0"/>
              <a:buChar char="•"/>
            </a:pPr>
            <a:r>
              <a:rPr lang="en-US" sz="2400" dirty="0"/>
              <a:t>	Discuss Technical Proposal</a:t>
            </a:r>
          </a:p>
          <a:p>
            <a:pPr lvl="1">
              <a:buFont typeface="Arial" panose="020B0604020202020204" pitchFamily="34" charset="0"/>
              <a:buChar char="•"/>
            </a:pPr>
            <a:r>
              <a:rPr lang="en-US" sz="2400" dirty="0"/>
              <a:t>	Clarify Scope</a:t>
            </a:r>
          </a:p>
        </p:txBody>
      </p:sp>
    </p:spTree>
    <p:extLst>
      <p:ext uri="{BB962C8B-B14F-4D97-AF65-F5344CB8AC3E}">
        <p14:creationId xmlns:p14="http://schemas.microsoft.com/office/powerpoint/2010/main" val="1098435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672"/>
            <a:ext cx="8229600" cy="939966"/>
          </a:xfrm>
        </p:spPr>
        <p:txBody>
          <a:bodyPr>
            <a:normAutofit fontScale="90000"/>
          </a:bodyPr>
          <a:lstStyle/>
          <a:p>
            <a:br>
              <a:rPr lang="en-US" sz="2800" dirty="0"/>
            </a:br>
            <a:br>
              <a:rPr lang="en-US" sz="2800" dirty="0"/>
            </a:br>
            <a:r>
              <a:rPr lang="en-US" sz="2800" dirty="0"/>
              <a:t>RFP 91186 JL </a:t>
            </a:r>
            <a:br>
              <a:rPr lang="en-US" sz="2800" dirty="0"/>
            </a:br>
            <a:r>
              <a:rPr lang="en-US" sz="2800" dirty="0"/>
              <a:t>Emergency Remediation/Mitigation and Restoration and Reconstruction Services</a:t>
            </a:r>
            <a:br>
              <a:rPr lang="en-US" sz="2800" dirty="0"/>
            </a:br>
            <a:br>
              <a:rPr lang="en-US" sz="2800" dirty="0"/>
            </a:br>
            <a:endParaRPr lang="en-US" sz="2800" dirty="0"/>
          </a:p>
        </p:txBody>
      </p:sp>
      <p:sp>
        <p:nvSpPr>
          <p:cNvPr id="3" name="Content Placeholder 2"/>
          <p:cNvSpPr>
            <a:spLocks noGrp="1"/>
          </p:cNvSpPr>
          <p:nvPr>
            <p:ph idx="1"/>
          </p:nvPr>
        </p:nvSpPr>
        <p:spPr/>
        <p:txBody>
          <a:bodyPr>
            <a:normAutofit lnSpcReduction="10000"/>
          </a:bodyPr>
          <a:lstStyle/>
          <a:p>
            <a:r>
              <a:rPr lang="en-US" dirty="0"/>
              <a:t>Article 3: Second Phase Technical Evaluation</a:t>
            </a:r>
          </a:p>
          <a:p>
            <a:pPr lvl="1"/>
            <a:r>
              <a:rPr lang="en-US" dirty="0"/>
              <a:t>Based on Oral Presentations (Interviews) and Technical Proposal</a:t>
            </a:r>
          </a:p>
          <a:p>
            <a:pPr lvl="1"/>
            <a:r>
              <a:rPr lang="en-US" dirty="0"/>
              <a:t>All criteria will be re-evaluated</a:t>
            </a:r>
          </a:p>
          <a:p>
            <a:pPr lvl="1"/>
            <a:r>
              <a:rPr lang="en-US" dirty="0"/>
              <a:t>References will be incorporated for both Key Personnel and Firm</a:t>
            </a:r>
          </a:p>
          <a:p>
            <a:pPr lvl="1"/>
            <a:r>
              <a:rPr lang="en-US" dirty="0"/>
              <a:t>Same order of importance</a:t>
            </a:r>
          </a:p>
          <a:p>
            <a:r>
              <a:rPr lang="en-US" dirty="0"/>
              <a:t>Second shortlist results</a:t>
            </a:r>
          </a:p>
          <a:p>
            <a:r>
              <a:rPr lang="en-US" dirty="0"/>
              <a:t>Final Shortlist will be ranked</a:t>
            </a:r>
          </a:p>
          <a:p>
            <a:endParaRPr lang="en-US" dirty="0"/>
          </a:p>
        </p:txBody>
      </p:sp>
    </p:spTree>
    <p:extLst>
      <p:ext uri="{BB962C8B-B14F-4D97-AF65-F5344CB8AC3E}">
        <p14:creationId xmlns:p14="http://schemas.microsoft.com/office/powerpoint/2010/main" val="2639059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800" dirty="0"/>
            </a:br>
            <a:br>
              <a:rPr lang="en-US" sz="2800" dirty="0"/>
            </a:br>
            <a:r>
              <a:rPr lang="en-US" sz="2800" dirty="0"/>
              <a:t>RFP 91186 JL </a:t>
            </a:r>
            <a:br>
              <a:rPr lang="en-US" sz="2800" dirty="0"/>
            </a:br>
            <a:r>
              <a:rPr lang="en-US" sz="2800" dirty="0"/>
              <a:t>Emergency Remediation/Mitigation and Restoration and Reconstruction Services</a:t>
            </a:r>
            <a:br>
              <a:rPr lang="en-US" sz="2800" dirty="0"/>
            </a:br>
            <a:endParaRPr lang="en-US" sz="2800" dirty="0"/>
          </a:p>
        </p:txBody>
      </p:sp>
      <p:sp>
        <p:nvSpPr>
          <p:cNvPr id="3" name="Content Placeholder 2"/>
          <p:cNvSpPr>
            <a:spLocks noGrp="1"/>
          </p:cNvSpPr>
          <p:nvPr>
            <p:ph idx="1"/>
          </p:nvPr>
        </p:nvSpPr>
        <p:spPr/>
        <p:txBody>
          <a:bodyPr>
            <a:normAutofit/>
          </a:bodyPr>
          <a:lstStyle/>
          <a:p>
            <a:r>
              <a:rPr lang="en-US" sz="3000" dirty="0"/>
              <a:t>Article 4: Price Proposal –  </a:t>
            </a:r>
            <a:r>
              <a:rPr lang="en-US" sz="1800" dirty="0"/>
              <a:t>(anticipated to be due December 4, 2025)</a:t>
            </a:r>
          </a:p>
          <a:p>
            <a:pPr lvl="1"/>
            <a:r>
              <a:rPr lang="en-US" sz="2200" dirty="0"/>
              <a:t>Only final shortlist will submit a Price Proposal</a:t>
            </a:r>
          </a:p>
          <a:p>
            <a:pPr lvl="1"/>
            <a:r>
              <a:rPr lang="en-US" sz="2200" dirty="0"/>
              <a:t>Site Walk Through for final shortlisted Proposers and their subcontractors is anticipated to be held week of November 18, 2025</a:t>
            </a:r>
          </a:p>
          <a:p>
            <a:pPr lvl="1"/>
            <a:r>
              <a:rPr lang="en-US" sz="2200" dirty="0"/>
              <a:t>There are no alternates anticipated.  </a:t>
            </a:r>
          </a:p>
          <a:p>
            <a:pPr lvl="1"/>
            <a:r>
              <a:rPr lang="en-US" sz="2200" dirty="0"/>
              <a:t>Price Proposal form will be issued by addendum to the final shortlisted Proposers. </a:t>
            </a:r>
          </a:p>
          <a:p>
            <a:pPr lvl="1"/>
            <a:endParaRPr lang="en-US" sz="2200" dirty="0"/>
          </a:p>
          <a:p>
            <a:pPr marL="457200" lvl="1" indent="0">
              <a:buNone/>
            </a:pPr>
            <a:endParaRPr lang="en-US" dirty="0"/>
          </a:p>
          <a:p>
            <a:pPr lvl="1"/>
            <a:endParaRPr lang="en-US" dirty="0"/>
          </a:p>
        </p:txBody>
      </p:sp>
    </p:spTree>
    <p:extLst>
      <p:ext uri="{BB962C8B-B14F-4D97-AF65-F5344CB8AC3E}">
        <p14:creationId xmlns:p14="http://schemas.microsoft.com/office/powerpoint/2010/main" val="3506200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4966"/>
            <a:ext cx="8229600" cy="912671"/>
          </a:xfrm>
        </p:spPr>
        <p:txBody>
          <a:bodyPr>
            <a:normAutofit fontScale="90000"/>
          </a:bodyPr>
          <a:lstStyle/>
          <a:p>
            <a:br>
              <a:rPr lang="en-US" sz="2800" dirty="0"/>
            </a:br>
            <a:br>
              <a:rPr lang="en-US" sz="2800" dirty="0"/>
            </a:br>
            <a:br>
              <a:rPr lang="en-US" sz="2800" dirty="0"/>
            </a:br>
            <a:r>
              <a:rPr lang="en-US" sz="2800" dirty="0"/>
              <a:t>RFP 91186 JL</a:t>
            </a:r>
            <a:br>
              <a:rPr lang="en-US" sz="2800" dirty="0"/>
            </a:br>
            <a:r>
              <a:rPr lang="en-US" sz="2800" dirty="0"/>
              <a:t>Emergency Remediation/Mitigation and Restoration and Reconstruction Services</a:t>
            </a:r>
            <a:br>
              <a:rPr lang="en-US" sz="2800" dirty="0"/>
            </a:br>
            <a:br>
              <a:rPr lang="en-US" sz="2800" dirty="0"/>
            </a:br>
            <a:br>
              <a:rPr lang="en-US" sz="2800" dirty="0"/>
            </a:br>
            <a:endParaRPr lang="en-US" sz="2800" dirty="0"/>
          </a:p>
        </p:txBody>
      </p:sp>
      <p:sp>
        <p:nvSpPr>
          <p:cNvPr id="3" name="Content Placeholder 2"/>
          <p:cNvSpPr>
            <a:spLocks noGrp="1"/>
          </p:cNvSpPr>
          <p:nvPr>
            <p:ph idx="1"/>
          </p:nvPr>
        </p:nvSpPr>
        <p:spPr/>
        <p:txBody>
          <a:bodyPr/>
          <a:lstStyle/>
          <a:p>
            <a:r>
              <a:rPr lang="en-US" dirty="0"/>
              <a:t>Final Evaluation:</a:t>
            </a:r>
          </a:p>
          <a:p>
            <a:pPr lvl="1"/>
            <a:r>
              <a:rPr lang="en-US" dirty="0"/>
              <a:t>Technical merit weighs greater </a:t>
            </a:r>
          </a:p>
          <a:p>
            <a:pPr lvl="1"/>
            <a:r>
              <a:rPr lang="en-US" dirty="0"/>
              <a:t>Final ranking based on the second technical evaluation and price proposal evaluation</a:t>
            </a:r>
          </a:p>
          <a:p>
            <a:pPr lvl="1"/>
            <a:r>
              <a:rPr lang="en-US" dirty="0"/>
              <a:t>UMB will choose from amongst the highest rated proposals that which will serve its best interest.</a:t>
            </a:r>
          </a:p>
          <a:p>
            <a:pPr lvl="1"/>
            <a:r>
              <a:rPr lang="en-US" dirty="0"/>
              <a:t>UMB may negotiate or modify any element of the proposal evaluation process.</a:t>
            </a:r>
          </a:p>
          <a:p>
            <a:pPr lvl="1"/>
            <a:r>
              <a:rPr lang="en-US" dirty="0"/>
              <a:t>UMB may award with or without negotiations</a:t>
            </a:r>
          </a:p>
          <a:p>
            <a:pPr lvl="1"/>
            <a:endParaRPr lang="en-US" dirty="0"/>
          </a:p>
        </p:txBody>
      </p:sp>
    </p:spTree>
    <p:extLst>
      <p:ext uri="{BB962C8B-B14F-4D97-AF65-F5344CB8AC3E}">
        <p14:creationId xmlns:p14="http://schemas.microsoft.com/office/powerpoint/2010/main" val="2732152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800" dirty="0"/>
            </a:br>
            <a:br>
              <a:rPr lang="en-US" sz="2800" dirty="0"/>
            </a:br>
            <a:r>
              <a:rPr lang="en-US" sz="2800" dirty="0"/>
              <a:t>RFP 91186 JL</a:t>
            </a:r>
            <a:br>
              <a:rPr lang="en-US" sz="2800" dirty="0"/>
            </a:br>
            <a:r>
              <a:rPr lang="en-US" sz="2800" dirty="0"/>
              <a:t>Emergency Remediation/Mitigation and Restoration and Reconstruction Services</a:t>
            </a:r>
            <a:br>
              <a:rPr lang="en-US" sz="2800" dirty="0"/>
            </a:br>
            <a:endParaRPr lang="en-US" sz="2800" dirty="0"/>
          </a:p>
        </p:txBody>
      </p:sp>
      <p:sp>
        <p:nvSpPr>
          <p:cNvPr id="3" name="Content Placeholder 2"/>
          <p:cNvSpPr>
            <a:spLocks noGrp="1"/>
          </p:cNvSpPr>
          <p:nvPr>
            <p:ph idx="1"/>
          </p:nvPr>
        </p:nvSpPr>
        <p:spPr/>
        <p:txBody>
          <a:bodyPr/>
          <a:lstStyle/>
          <a:p>
            <a:endParaRPr lang="en-US" dirty="0"/>
          </a:p>
          <a:p>
            <a:r>
              <a:rPr lang="en-US" dirty="0"/>
              <a:t>UMB’s General Terms and Conditions for Maintenance dated December 2020 (issued separately)</a:t>
            </a:r>
          </a:p>
          <a:p>
            <a:pPr marL="0" indent="0">
              <a:buNone/>
            </a:pPr>
            <a:endParaRPr lang="en-US" dirty="0"/>
          </a:p>
          <a:p>
            <a:r>
              <a:rPr lang="en-US" dirty="0"/>
              <a:t>Contract award is anticipated to be December 19, 2025.</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4245943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2800" dirty="0"/>
            </a:br>
            <a:br>
              <a:rPr lang="en-US" sz="2800" dirty="0"/>
            </a:br>
            <a:br>
              <a:rPr lang="en-US" sz="2800" dirty="0"/>
            </a:br>
            <a:r>
              <a:rPr lang="en-US" sz="2800" dirty="0"/>
              <a:t>RFP 91186 JL</a:t>
            </a:r>
            <a:br>
              <a:rPr lang="en-US" sz="2800" dirty="0"/>
            </a:br>
            <a:r>
              <a:rPr lang="en-US" sz="2800" dirty="0"/>
              <a:t>Emergency Remediation/Mitigation and Restoration and Reconstruction Services</a:t>
            </a:r>
            <a:br>
              <a:rPr lang="en-US" sz="2800" dirty="0"/>
            </a:br>
            <a:br>
              <a:rPr lang="en-US" sz="2800" dirty="0"/>
            </a:br>
            <a:endParaRPr lang="en-US" sz="2800" dirty="0"/>
          </a:p>
        </p:txBody>
      </p:sp>
      <p:sp>
        <p:nvSpPr>
          <p:cNvPr id="3" name="Content Placeholder 2"/>
          <p:cNvSpPr>
            <a:spLocks noGrp="1"/>
          </p:cNvSpPr>
          <p:nvPr>
            <p:ph idx="1"/>
          </p:nvPr>
        </p:nvSpPr>
        <p:spPr/>
        <p:txBody>
          <a:bodyPr/>
          <a:lstStyle/>
          <a:p>
            <a:endParaRPr lang="en-US" dirty="0"/>
          </a:p>
          <a:p>
            <a:endParaRPr lang="en-US" dirty="0"/>
          </a:p>
          <a:p>
            <a:pPr marL="0" indent="0" algn="ctr">
              <a:buNone/>
            </a:pPr>
            <a:r>
              <a:rPr lang="en-US" sz="7200" dirty="0"/>
              <a:t>QUESTIONS????</a:t>
            </a:r>
          </a:p>
          <a:p>
            <a:pPr marL="0" indent="0" algn="ctr">
              <a:buNone/>
            </a:pPr>
            <a:endParaRPr lang="en-US" sz="4400" dirty="0"/>
          </a:p>
        </p:txBody>
      </p:sp>
    </p:spTree>
    <p:extLst>
      <p:ext uri="{BB962C8B-B14F-4D97-AF65-F5344CB8AC3E}">
        <p14:creationId xmlns:p14="http://schemas.microsoft.com/office/powerpoint/2010/main" val="919082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048"/>
            <a:ext cx="8229600" cy="1143000"/>
          </a:xfrm>
        </p:spPr>
        <p:txBody>
          <a:bodyPr>
            <a:normAutofit fontScale="90000"/>
          </a:bodyPr>
          <a:lstStyle/>
          <a:p>
            <a:br>
              <a:rPr lang="en-US" sz="3100" dirty="0"/>
            </a:br>
            <a:r>
              <a:rPr lang="en-US" sz="3100" dirty="0"/>
              <a:t>RFP 91186 JL </a:t>
            </a:r>
            <a:br>
              <a:rPr lang="en-US" dirty="0"/>
            </a:br>
            <a:r>
              <a:rPr lang="en-US" sz="3200" dirty="0"/>
              <a:t>Emergency Remediation/Mitigation and Restoration and Reconstruction Services</a:t>
            </a:r>
            <a:endParaRPr lang="en-US" sz="3100" dirty="0"/>
          </a:p>
        </p:txBody>
      </p:sp>
      <p:sp>
        <p:nvSpPr>
          <p:cNvPr id="3" name="Content Placeholder 2"/>
          <p:cNvSpPr>
            <a:spLocks noGrp="1"/>
          </p:cNvSpPr>
          <p:nvPr>
            <p:ph idx="1"/>
          </p:nvPr>
        </p:nvSpPr>
        <p:spPr/>
        <p:txBody>
          <a:bodyPr>
            <a:normAutofit/>
          </a:bodyPr>
          <a:lstStyle/>
          <a:p>
            <a:endParaRPr lang="en-US" dirty="0"/>
          </a:p>
          <a:p>
            <a:r>
              <a:rPr lang="en-US" dirty="0"/>
              <a:t>Solicitation documents, including any addenda, are posted on UMB’s electronic bid board at:</a:t>
            </a:r>
          </a:p>
          <a:p>
            <a:pPr marL="0" indent="0">
              <a:buNone/>
            </a:pPr>
            <a:r>
              <a:rPr lang="en-US" sz="2800" dirty="0">
                <a:hlinkClick r:id="rId2"/>
              </a:rPr>
              <a:t>https://www.umaryland.edu/procurement/ebid-board/</a:t>
            </a:r>
            <a:endParaRPr lang="en-US" sz="2800" dirty="0"/>
          </a:p>
          <a:p>
            <a:r>
              <a:rPr lang="en-US" dirty="0"/>
              <a:t>Issuing Office CFSA is sole point of contact for any questions related to the procurement</a:t>
            </a:r>
          </a:p>
          <a:p>
            <a:pPr lvl="1"/>
            <a:r>
              <a:rPr lang="en-US" dirty="0"/>
              <a:t>Joseph Lee      </a:t>
            </a:r>
            <a:r>
              <a:rPr lang="en-US" dirty="0">
                <a:hlinkClick r:id="rId3"/>
              </a:rPr>
              <a:t>Joseph.lee@umaryland.edu</a:t>
            </a: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1894853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800" dirty="0"/>
            </a:br>
            <a:r>
              <a:rPr lang="en-US" sz="2800" dirty="0"/>
              <a:t>RFP 91186 JL </a:t>
            </a:r>
            <a:br>
              <a:rPr lang="en-US" sz="2800" dirty="0"/>
            </a:br>
            <a:r>
              <a:rPr lang="en-US" sz="2800" dirty="0"/>
              <a:t>Emergency Remediation/Mitigation and Restoration and Reconstruction Services</a:t>
            </a:r>
          </a:p>
        </p:txBody>
      </p:sp>
      <p:sp>
        <p:nvSpPr>
          <p:cNvPr id="3" name="Content Placeholder 2"/>
          <p:cNvSpPr>
            <a:spLocks noGrp="1"/>
          </p:cNvSpPr>
          <p:nvPr>
            <p:ph idx="1"/>
          </p:nvPr>
        </p:nvSpPr>
        <p:spPr/>
        <p:txBody>
          <a:bodyPr>
            <a:normAutofit/>
          </a:bodyPr>
          <a:lstStyle/>
          <a:p>
            <a:r>
              <a:rPr lang="en-US" dirty="0"/>
              <a:t>Summary of Solicitation - </a:t>
            </a:r>
            <a:r>
              <a:rPr lang="en-US" sz="2000" dirty="0"/>
              <a:t>Responsibility of Proposers to familiarize themselves with the Solicitation and its requirements</a:t>
            </a:r>
          </a:p>
          <a:p>
            <a:pPr marL="0" indent="0">
              <a:buNone/>
            </a:pPr>
            <a:endParaRPr lang="en-US" sz="2000" dirty="0"/>
          </a:p>
          <a:p>
            <a:pPr lvl="1"/>
            <a:r>
              <a:rPr lang="en-US" sz="2000" dirty="0"/>
              <a:t>Table of Contents</a:t>
            </a:r>
          </a:p>
          <a:p>
            <a:pPr lvl="1"/>
            <a:r>
              <a:rPr lang="en-US" sz="2000" dirty="0"/>
              <a:t>Solicitation Schedule</a:t>
            </a:r>
          </a:p>
          <a:p>
            <a:pPr lvl="1"/>
            <a:r>
              <a:rPr lang="en-US" sz="2000" dirty="0"/>
              <a:t>RFP Section 1 – General Information, Section 2 – Scope of Work, Section 3 – Procurement Phases and Evaluation Process </a:t>
            </a:r>
          </a:p>
          <a:p>
            <a:pPr lvl="1"/>
            <a:r>
              <a:rPr lang="en-US" sz="2000" dirty="0"/>
              <a:t>Attachments: Attachment A, Attachment B, Attachment C, and Attachment </a:t>
            </a:r>
            <a:r>
              <a:rPr lang="en-US" sz="2000" dirty="0">
                <a:latin typeface="Times New Roman" panose="02020603050405020304" pitchFamily="18" charset="0"/>
                <a:cs typeface="Times New Roman" panose="02020603050405020304" pitchFamily="18" charset="0"/>
              </a:rPr>
              <a:t>I</a:t>
            </a:r>
            <a:r>
              <a:rPr lang="en-US" sz="2000" dirty="0"/>
              <a:t> – Procurement Terms and Conditions</a:t>
            </a:r>
          </a:p>
          <a:p>
            <a:pPr lvl="1"/>
            <a:r>
              <a:rPr lang="en-US" sz="2000" dirty="0"/>
              <a:t>Maintenance General Terms and Conditions dated December 2020 – issued as separate document</a:t>
            </a:r>
          </a:p>
          <a:p>
            <a:pPr marL="457200" lvl="1" indent="0">
              <a:buNone/>
            </a:pPr>
            <a:endParaRPr lang="en-US" sz="2000" dirty="0"/>
          </a:p>
          <a:p>
            <a:pPr lvl="1"/>
            <a:endParaRPr lang="en-US" sz="2000" dirty="0"/>
          </a:p>
          <a:p>
            <a:pPr lvl="1"/>
            <a:endParaRPr lang="en-US" dirty="0"/>
          </a:p>
        </p:txBody>
      </p:sp>
    </p:spTree>
    <p:extLst>
      <p:ext uri="{BB962C8B-B14F-4D97-AF65-F5344CB8AC3E}">
        <p14:creationId xmlns:p14="http://schemas.microsoft.com/office/powerpoint/2010/main" val="2966656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200" dirty="0"/>
            </a:br>
            <a:r>
              <a:rPr lang="en-US" sz="2800" dirty="0"/>
              <a:t>RFP 91186 JL </a:t>
            </a:r>
            <a:br>
              <a:rPr lang="en-US" sz="2800" dirty="0"/>
            </a:br>
            <a:r>
              <a:rPr lang="en-US" sz="2800" dirty="0"/>
              <a:t>Emergency Remediation/Mitigation and Restoration and Reconstruction Services</a:t>
            </a:r>
          </a:p>
        </p:txBody>
      </p:sp>
      <p:sp>
        <p:nvSpPr>
          <p:cNvPr id="3" name="Content Placeholder 2"/>
          <p:cNvSpPr>
            <a:spLocks noGrp="1"/>
          </p:cNvSpPr>
          <p:nvPr>
            <p:ph idx="1"/>
          </p:nvPr>
        </p:nvSpPr>
        <p:spPr/>
        <p:txBody>
          <a:bodyPr>
            <a:normAutofit fontScale="92500" lnSpcReduction="10000"/>
          </a:bodyPr>
          <a:lstStyle/>
          <a:p>
            <a:pPr marL="0" indent="0" algn="ctr">
              <a:buNone/>
            </a:pPr>
            <a:endParaRPr lang="en-US" dirty="0"/>
          </a:p>
          <a:p>
            <a:pPr marL="0" indent="0" algn="ctr">
              <a:buNone/>
            </a:pPr>
            <a:r>
              <a:rPr lang="en-US" dirty="0"/>
              <a:t>Solicitation Schedule Important Dates</a:t>
            </a:r>
          </a:p>
          <a:p>
            <a:pPr marL="0" indent="0" algn="ctr">
              <a:buNone/>
            </a:pPr>
            <a:endParaRPr lang="en-US" sz="2400" dirty="0"/>
          </a:p>
          <a:p>
            <a:pPr lvl="1">
              <a:buFont typeface="Arial" panose="020B0604020202020204" pitchFamily="34" charset="0"/>
              <a:buChar char="•"/>
            </a:pPr>
            <a:r>
              <a:rPr lang="en-US" b="1" dirty="0"/>
              <a:t>Friday, September 5, 2025 on or before 2:00 p.m. </a:t>
            </a:r>
            <a:r>
              <a:rPr lang="en-US" dirty="0"/>
              <a:t>– Questions Due</a:t>
            </a:r>
          </a:p>
          <a:p>
            <a:pPr marL="457200" lvl="1" indent="0">
              <a:buNone/>
            </a:pPr>
            <a:endParaRPr lang="en-US" dirty="0"/>
          </a:p>
          <a:p>
            <a:pPr lvl="1">
              <a:buFont typeface="Arial" panose="020B0604020202020204" pitchFamily="34" charset="0"/>
              <a:buChar char="•"/>
            </a:pPr>
            <a:r>
              <a:rPr lang="en-US" b="1" dirty="0"/>
              <a:t>Tuesday, September 23, 2025 on or before 2:00 PM </a:t>
            </a:r>
          </a:p>
          <a:p>
            <a:pPr marL="457200" lvl="1" indent="0">
              <a:buNone/>
            </a:pPr>
            <a:r>
              <a:rPr lang="en-US" b="1" dirty="0"/>
              <a:t>		– </a:t>
            </a:r>
            <a:r>
              <a:rPr lang="en-US" dirty="0"/>
              <a:t>Technical Proposals </a:t>
            </a:r>
            <a:r>
              <a:rPr lang="en-US" b="1" u="sng" dirty="0"/>
              <a:t>only</a:t>
            </a:r>
            <a:r>
              <a:rPr lang="en-US" dirty="0"/>
              <a:t> due  </a:t>
            </a:r>
          </a:p>
          <a:p>
            <a:pPr lvl="3"/>
            <a:r>
              <a:rPr lang="en-US" b="1" dirty="0"/>
              <a:t>submitted electronically – refer to Solicitation Schedule for email address for this submittal</a:t>
            </a:r>
          </a:p>
          <a:p>
            <a:pPr marL="1371600" lvl="3" indent="0">
              <a:buNone/>
            </a:pPr>
            <a:r>
              <a:rPr lang="en-US" b="1" dirty="0"/>
              <a:t>-    File size is limited to 25 MB</a:t>
            </a:r>
          </a:p>
        </p:txBody>
      </p:sp>
    </p:spTree>
    <p:extLst>
      <p:ext uri="{BB962C8B-B14F-4D97-AF65-F5344CB8AC3E}">
        <p14:creationId xmlns:p14="http://schemas.microsoft.com/office/powerpoint/2010/main" val="236121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800" dirty="0"/>
            </a:br>
            <a:r>
              <a:rPr lang="en-US" sz="2800" dirty="0"/>
              <a:t>RFP 91186 JL </a:t>
            </a:r>
            <a:br>
              <a:rPr lang="en-US" sz="2800" dirty="0"/>
            </a:br>
            <a:r>
              <a:rPr lang="en-US" sz="2800" dirty="0"/>
              <a:t>Emergency Remediation/Mitigation and Restoration and Reconstruction Services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Section 1 - General Information</a:t>
            </a:r>
          </a:p>
          <a:p>
            <a:pPr marL="0" indent="0">
              <a:buNone/>
            </a:pPr>
            <a:r>
              <a:rPr lang="en-US" dirty="0"/>
              <a:t>This is a phased procurement:</a:t>
            </a:r>
          </a:p>
          <a:p>
            <a:pPr lvl="2" indent="-342900">
              <a:buFont typeface="Wingdings" panose="05000000000000000000" pitchFamily="2" charset="2"/>
              <a:buChar char="v"/>
            </a:pPr>
            <a:r>
              <a:rPr lang="en-US" dirty="0"/>
              <a:t>Technical Proposal</a:t>
            </a:r>
          </a:p>
          <a:p>
            <a:pPr lvl="2" indent="-342900">
              <a:buFont typeface="Wingdings" panose="05000000000000000000" pitchFamily="2" charset="2"/>
              <a:buChar char="v"/>
            </a:pPr>
            <a:r>
              <a:rPr lang="en-US" dirty="0"/>
              <a:t>Initial Technical Evaluation resulting in shortlist</a:t>
            </a:r>
          </a:p>
          <a:p>
            <a:pPr lvl="2" indent="-342900">
              <a:buFont typeface="Wingdings" panose="05000000000000000000" pitchFamily="2" charset="2"/>
              <a:buChar char="v"/>
            </a:pPr>
            <a:r>
              <a:rPr lang="en-US" dirty="0"/>
              <a:t>Oral Presentation/Interviews with shortlisted Proposers</a:t>
            </a:r>
          </a:p>
          <a:p>
            <a:pPr lvl="2" indent="-342900">
              <a:buFont typeface="Wingdings" panose="05000000000000000000" pitchFamily="2" charset="2"/>
              <a:buChar char="v"/>
            </a:pPr>
            <a:r>
              <a:rPr lang="en-US" dirty="0"/>
              <a:t>Second Phase Technical Evaluation resulting in final shortlist</a:t>
            </a:r>
          </a:p>
          <a:p>
            <a:pPr lvl="2" indent="-342900">
              <a:buFont typeface="Wingdings" panose="05000000000000000000" pitchFamily="2" charset="2"/>
              <a:buChar char="v"/>
            </a:pPr>
            <a:r>
              <a:rPr lang="en-US" dirty="0"/>
              <a:t>Site Visit to UMB Campus</a:t>
            </a:r>
          </a:p>
          <a:p>
            <a:pPr lvl="2" indent="-342900">
              <a:buFont typeface="Wingdings" panose="05000000000000000000" pitchFamily="2" charset="2"/>
              <a:buChar char="v"/>
            </a:pPr>
            <a:r>
              <a:rPr lang="en-US" dirty="0"/>
              <a:t>Price Proposal from final shortlisted Proposers</a:t>
            </a:r>
          </a:p>
          <a:p>
            <a:pPr lvl="2" indent="-342900">
              <a:buFont typeface="Wingdings" panose="05000000000000000000" pitchFamily="2" charset="2"/>
              <a:buChar char="v"/>
            </a:pPr>
            <a:r>
              <a:rPr lang="en-US" dirty="0"/>
              <a:t>Summary of Services</a:t>
            </a:r>
          </a:p>
          <a:p>
            <a:pPr lvl="2" indent="-342900">
              <a:buFont typeface="Wingdings" panose="05000000000000000000" pitchFamily="2" charset="2"/>
              <a:buChar char="v"/>
            </a:pPr>
            <a:r>
              <a:rPr lang="en-US" dirty="0"/>
              <a:t>Institutional Profile of UMB</a:t>
            </a:r>
          </a:p>
          <a:p>
            <a:pPr lvl="2" indent="-342900">
              <a:buFont typeface="Wingdings" panose="05000000000000000000" pitchFamily="2" charset="2"/>
              <a:buChar char="v"/>
            </a:pPr>
            <a:r>
              <a:rPr lang="en-US" dirty="0"/>
              <a:t>Contractual Agreement</a:t>
            </a:r>
          </a:p>
        </p:txBody>
      </p:sp>
    </p:spTree>
    <p:extLst>
      <p:ext uri="{BB962C8B-B14F-4D97-AF65-F5344CB8AC3E}">
        <p14:creationId xmlns:p14="http://schemas.microsoft.com/office/powerpoint/2010/main" val="3742501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800" dirty="0"/>
            </a:br>
            <a:r>
              <a:rPr lang="en-US" sz="2800" dirty="0"/>
              <a:t>RFP 91186 JL </a:t>
            </a:r>
            <a:br>
              <a:rPr lang="en-US" sz="2800" dirty="0"/>
            </a:br>
            <a:r>
              <a:rPr lang="en-US" sz="2800" dirty="0"/>
              <a:t>Emergency Remediation/Mitigation and Restoration and Reconstruction Services</a:t>
            </a:r>
          </a:p>
        </p:txBody>
      </p:sp>
      <p:sp>
        <p:nvSpPr>
          <p:cNvPr id="3" name="Content Placeholder 2"/>
          <p:cNvSpPr>
            <a:spLocks noGrp="1"/>
          </p:cNvSpPr>
          <p:nvPr>
            <p:ph idx="1"/>
          </p:nvPr>
        </p:nvSpPr>
        <p:spPr/>
        <p:txBody>
          <a:bodyPr>
            <a:normAutofit/>
          </a:bodyPr>
          <a:lstStyle/>
          <a:p>
            <a:endParaRPr lang="en-US" dirty="0"/>
          </a:p>
          <a:p>
            <a:r>
              <a:rPr lang="en-US" dirty="0"/>
              <a:t>Section 2 - Scope of Work:	</a:t>
            </a:r>
          </a:p>
          <a:p>
            <a:pPr lvl="1"/>
            <a:r>
              <a:rPr lang="en-US" dirty="0"/>
              <a:t>Article 1: General Provisions</a:t>
            </a:r>
          </a:p>
          <a:p>
            <a:pPr lvl="1"/>
            <a:r>
              <a:rPr lang="en-US" dirty="0"/>
              <a:t>Article 2: Summary of Services</a:t>
            </a:r>
          </a:p>
          <a:p>
            <a:pPr lvl="1"/>
            <a:r>
              <a:rPr lang="en-US" dirty="0"/>
              <a:t>Article 3: Rates and Mark-ups</a:t>
            </a:r>
          </a:p>
          <a:p>
            <a:pPr lvl="1"/>
            <a:r>
              <a:rPr lang="en-US" dirty="0"/>
              <a:t>Article 4: General Conditions Listing</a:t>
            </a:r>
          </a:p>
          <a:p>
            <a:pPr marL="0" indent="0">
              <a:buNone/>
            </a:pPr>
            <a:endParaRPr lang="en-US" dirty="0"/>
          </a:p>
        </p:txBody>
      </p:sp>
    </p:spTree>
    <p:extLst>
      <p:ext uri="{BB962C8B-B14F-4D97-AF65-F5344CB8AC3E}">
        <p14:creationId xmlns:p14="http://schemas.microsoft.com/office/powerpoint/2010/main" val="1467668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CDF3E-D090-4C66-BC0A-B8A1434258BF}"/>
              </a:ext>
            </a:extLst>
          </p:cNvPr>
          <p:cNvSpPr>
            <a:spLocks noGrp="1"/>
          </p:cNvSpPr>
          <p:nvPr>
            <p:ph type="title"/>
          </p:nvPr>
        </p:nvSpPr>
        <p:spPr/>
        <p:txBody>
          <a:bodyPr>
            <a:noAutofit/>
          </a:bodyPr>
          <a:lstStyle/>
          <a:p>
            <a:br>
              <a:rPr lang="en-US" sz="2400" dirty="0"/>
            </a:br>
            <a:r>
              <a:rPr lang="en-US" sz="2500" dirty="0"/>
              <a:t>RFP 91186 JL </a:t>
            </a:r>
            <a:br>
              <a:rPr lang="en-US" sz="2500" dirty="0"/>
            </a:br>
            <a:r>
              <a:rPr lang="en-US" sz="2500" dirty="0"/>
              <a:t>Emergency Remediation/Mitigation and Restoration and Reconstruction Services</a:t>
            </a:r>
          </a:p>
        </p:txBody>
      </p:sp>
      <p:sp>
        <p:nvSpPr>
          <p:cNvPr id="3" name="Content Placeholder 2">
            <a:extLst>
              <a:ext uri="{FF2B5EF4-FFF2-40B4-BE49-F238E27FC236}">
                <a16:creationId xmlns:a16="http://schemas.microsoft.com/office/drawing/2014/main" id="{90A07D7F-E395-494F-9818-A1AD6D01AAB8}"/>
              </a:ext>
            </a:extLst>
          </p:cNvPr>
          <p:cNvSpPr>
            <a:spLocks noGrp="1"/>
          </p:cNvSpPr>
          <p:nvPr>
            <p:ph idx="1"/>
          </p:nvPr>
        </p:nvSpPr>
        <p:spPr/>
        <p:txBody>
          <a:bodyPr>
            <a:normAutofit fontScale="47500" lnSpcReduction="20000"/>
          </a:bodyPr>
          <a:lstStyle/>
          <a:p>
            <a:pPr marL="0" indent="0">
              <a:buNone/>
            </a:pPr>
            <a:endParaRPr lang="en-US" sz="3200" dirty="0"/>
          </a:p>
          <a:p>
            <a:pPr marL="0" indent="0">
              <a:buNone/>
            </a:pPr>
            <a:r>
              <a:rPr lang="en-US" sz="3400" dirty="0"/>
              <a:t>Section 2 – Scope of Work</a:t>
            </a:r>
          </a:p>
          <a:p>
            <a:pPr marL="0" indent="0">
              <a:buNone/>
            </a:pPr>
            <a:endParaRPr lang="en-US" sz="3400" dirty="0"/>
          </a:p>
          <a:p>
            <a:r>
              <a:rPr lang="en-US" sz="3400" dirty="0"/>
              <a:t>The work consists of </a:t>
            </a:r>
            <a:r>
              <a:rPr lang="en-US" sz="3400" b="0" i="0" u="none" strike="noStrike" baseline="0" dirty="0">
                <a:solidFill>
                  <a:srgbClr val="000000"/>
                </a:solidFill>
              </a:rPr>
              <a:t>emergency remediation/mitigation, restoration and reconstruction services including electronic equipment and electronic media recovery and restoration, document recovery and restoration services due to fire, flood, sewer back-ups, smoke, or mold damage, etc. on an as needed basis twenty-four (24) hour seven (7) days a week, three hundred sixty-five (365) days a year for the University of Maryland, Baltimore (UMB)</a:t>
            </a:r>
          </a:p>
          <a:p>
            <a:pPr marL="0" indent="0">
              <a:buNone/>
            </a:pPr>
            <a:r>
              <a:rPr lang="en-US" sz="3400" dirty="0"/>
              <a:t> </a:t>
            </a:r>
          </a:p>
          <a:p>
            <a:r>
              <a:rPr lang="en-US" sz="3400" b="0" i="0" u="none" strike="noStrike" baseline="0" dirty="0">
                <a:solidFill>
                  <a:srgbClr val="000000"/>
                </a:solidFill>
              </a:rPr>
              <a:t>The Contractor must be experienced and qualified to provide all labor, materials, equipment, supplies, supervision and any other resources as required to execute the following: remediation/mitigation, restoration and reconstruction services including electronic equipment and electronic media recovery and restoration, document recovery and restoration services on a time and material, not to exceed basis as specified by authorized personnel of the University of Maryland, Baltimore. (See Section 2 for a more detailed description)</a:t>
            </a:r>
            <a:endParaRPr lang="en-US" sz="3400" dirty="0"/>
          </a:p>
          <a:p>
            <a:pPr marL="0" indent="0">
              <a:buNone/>
            </a:pPr>
            <a:endParaRPr lang="en-US" sz="3400" dirty="0"/>
          </a:p>
          <a:p>
            <a:pPr marL="0" indent="0">
              <a:buNone/>
            </a:pPr>
            <a:r>
              <a:rPr lang="en-US" sz="3400" dirty="0">
                <a:cs typeface="Times New Roman" panose="02020603050405020304" pitchFamily="18" charset="0"/>
              </a:rPr>
              <a:t>Contract Term: </a:t>
            </a:r>
            <a:r>
              <a:rPr lang="en-US" sz="3400" b="0" i="0" u="none" strike="noStrike" baseline="0" dirty="0">
                <a:solidFill>
                  <a:srgbClr val="000000"/>
                </a:solidFill>
              </a:rPr>
              <a:t>The initial Contract is to be issued for a period of three (3) years, beginning </a:t>
            </a:r>
            <a:r>
              <a:rPr lang="en-US" sz="3400" dirty="0">
                <a:solidFill>
                  <a:srgbClr val="000000"/>
                </a:solidFill>
              </a:rPr>
              <a:t>January 1</a:t>
            </a:r>
            <a:r>
              <a:rPr lang="en-US" sz="3400" b="0" i="0" u="none" strike="noStrike" baseline="0" dirty="0">
                <a:solidFill>
                  <a:srgbClr val="000000"/>
                </a:solidFill>
              </a:rPr>
              <a:t>, 2026, and ending </a:t>
            </a:r>
            <a:r>
              <a:rPr lang="en-US" sz="3400" dirty="0">
                <a:solidFill>
                  <a:srgbClr val="000000"/>
                </a:solidFill>
              </a:rPr>
              <a:t>December</a:t>
            </a:r>
            <a:r>
              <a:rPr lang="en-US" sz="3400" b="0" i="0" u="none" strike="noStrike" baseline="0" dirty="0">
                <a:solidFill>
                  <a:srgbClr val="000000"/>
                </a:solidFill>
              </a:rPr>
              <a:t> 31, 2029, with two (2) three-year renewal options, at the University’s sole discretion. </a:t>
            </a:r>
            <a:endParaRPr lang="en-US" sz="3400" dirty="0"/>
          </a:p>
          <a:p>
            <a:endParaRPr lang="en-US" dirty="0"/>
          </a:p>
        </p:txBody>
      </p:sp>
    </p:spTree>
    <p:extLst>
      <p:ext uri="{BB962C8B-B14F-4D97-AF65-F5344CB8AC3E}">
        <p14:creationId xmlns:p14="http://schemas.microsoft.com/office/powerpoint/2010/main" val="3668168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800" dirty="0"/>
            </a:br>
            <a:r>
              <a:rPr lang="en-US" sz="2800" dirty="0"/>
              <a:t>RFP 91186 JL </a:t>
            </a:r>
            <a:br>
              <a:rPr lang="en-US" sz="2800" dirty="0"/>
            </a:br>
            <a:r>
              <a:rPr lang="en-US" sz="2800" dirty="0"/>
              <a:t>Emergency Remediation/Mitigation and Restoration and Reconstruction Services</a:t>
            </a:r>
          </a:p>
        </p:txBody>
      </p:sp>
      <p:sp>
        <p:nvSpPr>
          <p:cNvPr id="3" name="Content Placeholder 2"/>
          <p:cNvSpPr>
            <a:spLocks noGrp="1"/>
          </p:cNvSpPr>
          <p:nvPr>
            <p:ph idx="1"/>
          </p:nvPr>
        </p:nvSpPr>
        <p:spPr/>
        <p:txBody>
          <a:bodyPr>
            <a:normAutofit/>
          </a:bodyPr>
          <a:lstStyle/>
          <a:p>
            <a:endParaRPr lang="en-US" dirty="0"/>
          </a:p>
          <a:p>
            <a:r>
              <a:rPr lang="en-US" dirty="0"/>
              <a:t>Section 3 – Procurement Phases and Evaluation Process</a:t>
            </a:r>
          </a:p>
          <a:p>
            <a:pPr lvl="1"/>
            <a:r>
              <a:rPr lang="en-US" dirty="0"/>
              <a:t>Article 1 – Technical Proposal Requirements </a:t>
            </a:r>
          </a:p>
          <a:p>
            <a:pPr lvl="1"/>
            <a:r>
              <a:rPr lang="en-US" dirty="0"/>
              <a:t>Article 2 – Oral Presentation/Interview Sessions </a:t>
            </a:r>
          </a:p>
          <a:p>
            <a:pPr lvl="1"/>
            <a:r>
              <a:rPr lang="en-US" dirty="0"/>
              <a:t>Article 3 – Technical Evaluation</a:t>
            </a:r>
          </a:p>
          <a:p>
            <a:pPr lvl="1"/>
            <a:r>
              <a:rPr lang="en-US" dirty="0"/>
              <a:t>Article 4 – Price Proposal and Final Evaluation</a:t>
            </a:r>
          </a:p>
          <a:p>
            <a:endParaRPr lang="en-US" dirty="0"/>
          </a:p>
        </p:txBody>
      </p:sp>
    </p:spTree>
    <p:extLst>
      <p:ext uri="{BB962C8B-B14F-4D97-AF65-F5344CB8AC3E}">
        <p14:creationId xmlns:p14="http://schemas.microsoft.com/office/powerpoint/2010/main" val="193768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353571A3158644BB83A3EC638484B3" ma:contentTypeVersion="21" ma:contentTypeDescription="Create a new document." ma:contentTypeScope="" ma:versionID="ab53dc841296b4fbcefd75190797dfe2">
  <xsd:schema xmlns:xsd="http://www.w3.org/2001/XMLSchema" xmlns:xs="http://www.w3.org/2001/XMLSchema" xmlns:p="http://schemas.microsoft.com/office/2006/metadata/properties" xmlns:ns1="http://schemas.microsoft.com/sharepoint/v3" xmlns:ns2="9aa8f894-e812-4e0d-86e5-843ea014786b" xmlns:ns3="e07fe21e-f23f-4003-9a29-6aa689a6a12f" targetNamespace="http://schemas.microsoft.com/office/2006/metadata/properties" ma:root="true" ma:fieldsID="af0e5680b009918a4511eb7c0472c448" ns1:_="" ns2:_="" ns3:_="">
    <xsd:import namespace="http://schemas.microsoft.com/sharepoint/v3"/>
    <xsd:import namespace="9aa8f894-e812-4e0d-86e5-843ea014786b"/>
    <xsd:import namespace="e07fe21e-f23f-4003-9a29-6aa689a6a1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a8f894-e812-4e0d-86e5-843ea0147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d37ae30-1c3a-40e1-94c5-05ea5a1665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7fe21e-f23f-4003-9a29-6aa689a6a12f"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99b35851-899a-4a58-ab1b-2d55439474b7}" ma:internalName="TaxCatchAll" ma:showField="CatchAllData" ma:web="e07fe21e-f23f-4003-9a29-6aa689a6a1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9aa8f894-e812-4e0d-86e5-843ea014786b">
      <Terms xmlns="http://schemas.microsoft.com/office/infopath/2007/PartnerControls"/>
    </lcf76f155ced4ddcb4097134ff3c332f>
    <TaxCatchAll xmlns="e07fe21e-f23f-4003-9a29-6aa689a6a12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4D80AE-26B3-495F-827D-66E1256ECF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8f894-e812-4e0d-86e5-843ea014786b"/>
    <ds:schemaRef ds:uri="e07fe21e-f23f-4003-9a29-6aa689a6a1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F9A18B-89A3-4464-90AF-92E6EDF481A9}">
  <ds:schemaRefs>
    <ds:schemaRef ds:uri="http://purl.org/dc/dcmityp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e07fe21e-f23f-4003-9a29-6aa689a6a12f"/>
    <ds:schemaRef ds:uri="9aa8f894-e812-4e0d-86e5-843ea014786b"/>
    <ds:schemaRef ds:uri="http://schemas.microsoft.com/sharepoint/v3"/>
    <ds:schemaRef ds:uri="http://www.w3.org/XML/1998/namespace"/>
  </ds:schemaRefs>
</ds:datastoreItem>
</file>

<file path=customXml/itemProps3.xml><?xml version="1.0" encoding="utf-8"?>
<ds:datastoreItem xmlns:ds="http://schemas.openxmlformats.org/officeDocument/2006/customXml" ds:itemID="{760A3E7A-8222-4062-A709-2F00968614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1248</TotalTime>
  <Words>2240</Words>
  <Application>Microsoft Office PowerPoint</Application>
  <PresentationFormat>On-screen Show (4:3)</PresentationFormat>
  <Paragraphs>191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Office Theme</vt:lpstr>
      <vt:lpstr>RFP 91186 JL Emergency Remediation/Mitigation and Restoration and Reconstruction Services</vt:lpstr>
      <vt:lpstr> RFP 91186 JL  Emergency Remediation/Mitigation and Restoration and Reconstruction Services</vt:lpstr>
      <vt:lpstr> RFP 91186 JL  Emergency Remediation/Mitigation and Restoration and Reconstruction Services</vt:lpstr>
      <vt:lpstr> RFP 91186 JL  Emergency Remediation/Mitigation and Restoration and Reconstruction Services</vt:lpstr>
      <vt:lpstr> RFP 91186 JL  Emergency Remediation/Mitigation and Restoration and Reconstruction Services</vt:lpstr>
      <vt:lpstr> RFP 91186 JL  Emergency Remediation/Mitigation and Restoration and Reconstruction Services</vt:lpstr>
      <vt:lpstr> RFP 91186 JL  Emergency Remediation/Mitigation and Restoration and Reconstruction Services</vt:lpstr>
      <vt:lpstr> RFP 91186 JL  Emergency Remediation/Mitigation and Restoration and Reconstruction Services</vt:lpstr>
      <vt:lpstr> RFP 91186 JL  Emergency Remediation/Mitigation and Restoration and Reconstruction Services</vt:lpstr>
      <vt:lpstr> RFP 91186 JL  Emergency Remediation/Mitigation and Restoration and Reconstruction Services</vt:lpstr>
      <vt:lpstr> RFP 91186 JL  Emergency Remediation/Mitigation and Restoration and Reconstruction Services</vt:lpstr>
      <vt:lpstr>Contractor Relevant Experience, continued</vt:lpstr>
      <vt:lpstr> RFP 91186 JL  Emergency Remediation/Mitigation and Restoration and Reconstruction Services</vt:lpstr>
      <vt:lpstr>Key Personnel – Account Manager</vt:lpstr>
      <vt:lpstr>Key Personnel – Field Superintendents/Foreman</vt:lpstr>
      <vt:lpstr>Key Personnel – Project Estimator</vt:lpstr>
      <vt:lpstr>Key Personnel, continued</vt:lpstr>
      <vt:lpstr> RFP 91186 JL  Emergency Remediation/Mitigation and Restoration and Reconstruction Services</vt:lpstr>
      <vt:lpstr> RFP 91186 JL  Emergency Remediation/Mitigation and Restoration and Reconstruction Services</vt:lpstr>
      <vt:lpstr> RFP 91186 JL  Emergency Remediation/Mitigation and Restoration and Reconstruction Services</vt:lpstr>
      <vt:lpstr>  RFP 91186 JL  Emergency Remediation/Mitigation and Restoration and Reconstruction Services </vt:lpstr>
      <vt:lpstr>  RFP 91186 JL  Emergency Remediation/Mitigation and Restoration and Reconstruction Services  </vt:lpstr>
      <vt:lpstr>  RFP 91186 JL  Emergency Remediation/Mitigation and Restoration and Reconstruction Services </vt:lpstr>
      <vt:lpstr>   RFP 91186 JL Emergency Remediation/Mitigation and Restoration and Reconstruction Services   </vt:lpstr>
      <vt:lpstr>  RFP 91186 JL Emergency Remediation/Mitigation and Restoration and Reconstruction Services </vt:lpstr>
      <vt:lpstr>   RFP 91186 JL Emergency Remediation/Mitigation and Restoration and Reconstruction Services  </vt:lpstr>
    </vt:vector>
  </TitlesOfParts>
  <Company>Univ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Lee, Joseph</cp:lastModifiedBy>
  <cp:revision>49</cp:revision>
  <cp:lastPrinted>2020-07-30T18:05:27Z</cp:lastPrinted>
  <dcterms:created xsi:type="dcterms:W3CDTF">2011-07-11T15:55:14Z</dcterms:created>
  <dcterms:modified xsi:type="dcterms:W3CDTF">2025-08-26T12:30:32Z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0x01010039353571A3158644BB83A3EC638484B3</vt:lpwstr>
  </property>
  <property fmtid="{D5CDD505-2E9C-101B-9397-08002B2CF9AE}" pid="3" name="MediaServiceImageTags">
    <vt:lpwstr/>
  </property>
</Properties>
</file>